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notesSlides/notesSlide14.xml" ContentType="application/vnd.openxmlformats-officedocument.presentationml.notesSlide+xml"/>
  <Override PartName="/ppt/charts/chart2.xml" ContentType="application/vnd.openxmlformats-officedocument.drawingml.chart+xml"/>
  <Override PartName="/ppt/notesSlides/notesSlide15.xml" ContentType="application/vnd.openxmlformats-officedocument.presentationml.notesSlide+xml"/>
  <Override PartName="/ppt/charts/chart3.xml" ContentType="application/vnd.openxmlformats-officedocument.drawingml.chart+xml"/>
  <Override PartName="/ppt/notesSlides/notesSlide16.xml" ContentType="application/vnd.openxmlformats-officedocument.presentationml.notesSlide+xml"/>
  <Override PartName="/ppt/charts/chart4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7" r:id="rId1"/>
  </p:sldMasterIdLst>
  <p:notesMasterIdLst>
    <p:notesMasterId r:id="rId20"/>
  </p:notesMasterIdLst>
  <p:sldIdLst>
    <p:sldId id="260" r:id="rId2"/>
    <p:sldId id="319" r:id="rId3"/>
    <p:sldId id="282" r:id="rId4"/>
    <p:sldId id="280" r:id="rId5"/>
    <p:sldId id="325" r:id="rId6"/>
    <p:sldId id="288" r:id="rId7"/>
    <p:sldId id="327" r:id="rId8"/>
    <p:sldId id="328" r:id="rId9"/>
    <p:sldId id="294" r:id="rId10"/>
    <p:sldId id="329" r:id="rId11"/>
    <p:sldId id="321" r:id="rId12"/>
    <p:sldId id="336" r:id="rId13"/>
    <p:sldId id="339" r:id="rId14"/>
    <p:sldId id="340" r:id="rId15"/>
    <p:sldId id="334" r:id="rId16"/>
    <p:sldId id="333" r:id="rId17"/>
    <p:sldId id="326" r:id="rId18"/>
    <p:sldId id="337" r:id="rId19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993366"/>
    <a:srgbClr val="006666"/>
    <a:srgbClr val="00FF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rednji slog 2 – poudarek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202B0CA-FC54-4496-8BCA-5EF66A818D29}" styleName="Temen slog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77" autoAdjust="0"/>
    <p:restoredTop sz="99096" autoAdjust="0"/>
  </p:normalViewPr>
  <p:slideViewPr>
    <p:cSldViewPr snapToGrid="0">
      <p:cViewPr>
        <p:scale>
          <a:sx n="125" d="100"/>
          <a:sy n="125" d="100"/>
        </p:scale>
        <p:origin x="-15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00" d="100"/>
          <a:sy n="100" d="100"/>
        </p:scale>
        <p:origin x="-3486" y="16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MG-FS\Users\astefula\Documents\2014_2020\9_LETNO%20P\2016\9_predstavitev\Preglednica%201%20in%20preglednica%202_za%20predstavitev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MG-FS\Users\astefula\Documents\2014_2020\9_LETNO%20P\2016\9_predstavitev\Preglednica%201%20in%20preglednica%202_za%20predstavitev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MG-FS\Users\astefula\Documents\2014_2020\9_LETNO%20P\2016\9_predstavitev\Preglednica%201%20in%20preglednica%202_za%20predstavitev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MG-FS\Users\astefula\Documents\2014_2020\9_LETNO%20P\2016\6_Tehnicni%20povzetek%202016\Preglednica%201%20in%20preglednica%202_kontrola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7.6547042113637179E-2"/>
          <c:y val="0.15527340332458442"/>
          <c:w val="0.8421683810210342"/>
          <c:h val="0.77730059784193639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'2016_List 1'!$F$152</c:f>
              <c:strCache>
                <c:ptCount val="1"/>
                <c:pt idx="0">
                  <c:v>Število izdanih odločitev o podpori - 31.12.2016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rgbClr val="CC6600"/>
              </a:solidFill>
              <a:ln>
                <a:solidFill>
                  <a:schemeClr val="tx1"/>
                </a:solidFill>
              </a:ln>
            </c:spPr>
          </c:dPt>
          <c:dLbls>
            <c:dLbl>
              <c:idx val="0"/>
              <c:layout>
                <c:manualLayout>
                  <c:x val="0"/>
                  <c:y val="0.1539499153391527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0.1637765056799497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8.8439313067172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'2016_List 1'!$D$153:$D$156</c:f>
              <c:strCache>
                <c:ptCount val="4"/>
                <c:pt idx="0">
                  <c:v>ESRR</c:v>
                </c:pt>
                <c:pt idx="1">
                  <c:v>ESS</c:v>
                </c:pt>
                <c:pt idx="2">
                  <c:v>KS</c:v>
                </c:pt>
                <c:pt idx="3">
                  <c:v>YEI</c:v>
                </c:pt>
              </c:strCache>
            </c:strRef>
          </c:cat>
          <c:val>
            <c:numRef>
              <c:f>'2016_List 1'!$F$153:$F$156</c:f>
              <c:numCache>
                <c:formatCode>General</c:formatCode>
                <c:ptCount val="4"/>
                <c:pt idx="0">
                  <c:v>65</c:v>
                </c:pt>
                <c:pt idx="1">
                  <c:v>70</c:v>
                </c:pt>
                <c:pt idx="2">
                  <c:v>26</c:v>
                </c:pt>
                <c:pt idx="3">
                  <c:v>1</c:v>
                </c:pt>
              </c:numCache>
            </c:numRef>
          </c:val>
        </c:ser>
        <c:ser>
          <c:idx val="34"/>
          <c:order val="1"/>
          <c:tx>
            <c:strRef>
              <c:f>'2016_List 1'!$E$152</c:f>
              <c:strCache>
                <c:ptCount val="1"/>
                <c:pt idx="0">
                  <c:v>Število izdanih odločitev o podpori - 31.5.2017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pattFill prst="pct10">
                <a:fgClr>
                  <a:schemeClr val="tx1"/>
                </a:fgClr>
                <a:bgClr>
                  <a:schemeClr val="accent1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pattFill prst="pct10">
                <a:fgClr>
                  <a:schemeClr val="tx1"/>
                </a:fgClr>
                <a:bgClr>
                  <a:schemeClr val="accent6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pattFill prst="pct5">
                <a:fgClr>
                  <a:schemeClr val="tx1"/>
                </a:fgClr>
                <a:bgClr>
                  <a:schemeClr val="accent3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</c:spPr>
          </c:dPt>
          <c:dPt>
            <c:idx val="3"/>
            <c:invertIfNegative val="0"/>
            <c:bubble3D val="0"/>
            <c:spPr>
              <a:pattFill prst="pct5">
                <a:fgClr>
                  <a:schemeClr val="tx1"/>
                </a:fgClr>
                <a:bgClr>
                  <a:srgbClr val="CC6600"/>
                </a:bgClr>
              </a:pattFill>
              <a:ln>
                <a:solidFill>
                  <a:schemeClr val="tx1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</c:spPr>
          </c:dPt>
          <c:dLbls>
            <c:dLbl>
              <c:idx val="0"/>
              <c:layout>
                <c:manualLayout>
                  <c:x val="8.8028169014084511E-3"/>
                  <c:y val="-2.67085029778929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2007042253521125E-2"/>
                  <c:y val="-2.07732800939167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13849765258216E-2"/>
                  <c:y val="-1.78056686519286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0269953051643193E-2"/>
                  <c:y val="-2.37408915359048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 baseline="0">
                    <a:solidFill>
                      <a:schemeClr val="accent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'2016_List 1'!$D$153:$D$156</c:f>
              <c:strCache>
                <c:ptCount val="4"/>
                <c:pt idx="0">
                  <c:v>ESRR</c:v>
                </c:pt>
                <c:pt idx="1">
                  <c:v>ESS</c:v>
                </c:pt>
                <c:pt idx="2">
                  <c:v>KS</c:v>
                </c:pt>
                <c:pt idx="3">
                  <c:v>YEI</c:v>
                </c:pt>
              </c:strCache>
            </c:strRef>
          </c:cat>
          <c:val>
            <c:numRef>
              <c:f>'2016_List 1'!$E$153:$E$156</c:f>
              <c:numCache>
                <c:formatCode>General</c:formatCode>
                <c:ptCount val="4"/>
                <c:pt idx="0">
                  <c:v>73</c:v>
                </c:pt>
                <c:pt idx="1">
                  <c:v>103</c:v>
                </c:pt>
                <c:pt idx="2">
                  <c:v>31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box"/>
        <c:axId val="117627520"/>
        <c:axId val="122425728"/>
        <c:axId val="91243840"/>
      </c:bar3DChart>
      <c:catAx>
        <c:axId val="1176275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sl-SI"/>
          </a:p>
        </c:txPr>
        <c:crossAx val="122425728"/>
        <c:crosses val="autoZero"/>
        <c:auto val="1"/>
        <c:lblAlgn val="ctr"/>
        <c:lblOffset val="100"/>
        <c:noMultiLvlLbl val="0"/>
      </c:catAx>
      <c:valAx>
        <c:axId val="1224257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7627520"/>
        <c:crosses val="autoZero"/>
        <c:crossBetween val="between"/>
      </c:valAx>
      <c:serAx>
        <c:axId val="91243840"/>
        <c:scaling>
          <c:orientation val="minMax"/>
        </c:scaling>
        <c:delete val="1"/>
        <c:axPos val="b"/>
        <c:majorTickMark val="out"/>
        <c:minorTickMark val="none"/>
        <c:tickLblPos val="nextTo"/>
        <c:crossAx val="122425728"/>
        <c:crosses val="autoZero"/>
      </c:ser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0408026787839232E-2"/>
          <c:y val="6.7004593175853E-2"/>
          <c:w val="0.89902615596344071"/>
          <c:h val="0.72455017833335233"/>
        </c:manualLayout>
      </c:layout>
      <c:barChart>
        <c:barDir val="col"/>
        <c:grouping val="clustered"/>
        <c:varyColors val="0"/>
        <c:ser>
          <c:idx val="34"/>
          <c:order val="0"/>
          <c:tx>
            <c:strRef>
              <c:f>'2016_List 1'!$F$232</c:f>
              <c:strCache>
                <c:ptCount val="1"/>
                <c:pt idx="0">
                  <c:v>Vsa razpoložljiva sredstva - EU del</c:v>
                </c:pt>
              </c:strCache>
            </c:strRef>
          </c:tx>
          <c:spPr>
            <a:ln>
              <a:solidFill>
                <a:schemeClr val="tx1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4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5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c:spPr>
          </c:dPt>
          <c:dLbls>
            <c:numFmt formatCode="#,##0" sourceLinked="0"/>
            <c:txPr>
              <a:bodyPr/>
              <a:lstStyle/>
              <a:p>
                <a:pPr>
                  <a:defRPr sz="1600" b="1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'2016_List 1'!$E$233:$E$238</c:f>
              <c:strCache>
                <c:ptCount val="6"/>
                <c:pt idx="0">
                  <c:v>ESRR - V</c:v>
                </c:pt>
                <c:pt idx="1">
                  <c:v>ESRR - Z</c:v>
                </c:pt>
                <c:pt idx="2">
                  <c:v>ESS - V</c:v>
                </c:pt>
                <c:pt idx="3">
                  <c:v>ESS - Z</c:v>
                </c:pt>
                <c:pt idx="4">
                  <c:v>YEI</c:v>
                </c:pt>
                <c:pt idx="5">
                  <c:v>KS</c:v>
                </c:pt>
              </c:strCache>
            </c:strRef>
          </c:cat>
          <c:val>
            <c:numRef>
              <c:f>'2016_List 1'!$F$233:$F$238</c:f>
              <c:numCache>
                <c:formatCode>#,##0</c:formatCode>
                <c:ptCount val="6"/>
                <c:pt idx="0">
                  <c:v>882015244</c:v>
                </c:pt>
                <c:pt idx="1">
                  <c:v>508377655</c:v>
                </c:pt>
                <c:pt idx="2">
                  <c:v>368794996</c:v>
                </c:pt>
                <c:pt idx="3">
                  <c:v>338918438</c:v>
                </c:pt>
                <c:pt idx="4">
                  <c:v>18423072</c:v>
                </c:pt>
                <c:pt idx="5">
                  <c:v>895370363</c:v>
                </c:pt>
              </c:numCache>
            </c:numRef>
          </c:val>
        </c:ser>
        <c:ser>
          <c:idx val="0"/>
          <c:order val="1"/>
          <c:tx>
            <c:strRef>
              <c:f>'2016_List 1'!$G$232</c:f>
              <c:strCache>
                <c:ptCount val="1"/>
                <c:pt idx="0">
                  <c:v>Dodeljena sredstva  - EU del</c:v>
                </c:pt>
              </c:strCache>
            </c:strRef>
          </c:tx>
          <c:spPr>
            <a:pattFill prst="wd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accent1"/>
                </a:bgClr>
              </a:pattFill>
              <a:ln>
                <a:solidFill>
                  <a:schemeClr val="tx1"/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accent1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accent6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accent6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4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rgbClr val="993300"/>
                </a:bgClr>
              </a:pattFill>
              <a:ln>
                <a:solidFill>
                  <a:schemeClr val="tx1"/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5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accent3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c:spPr>
          </c:dPt>
          <c:dLbls>
            <c:dLbl>
              <c:idx val="0"/>
              <c:layout>
                <c:manualLayout>
                  <c:x val="1.0647268915639736E-2"/>
                  <c:y val="-2.575991756826283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605192082599811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9.126230499119774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9.1262304991197741E-3"/>
                  <c:y val="-2.575991756826378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txPr>
              <a:bodyPr/>
              <a:lstStyle/>
              <a:p>
                <a:pPr>
                  <a:defRPr sz="1600" b="1" i="1" u="dotted" baseline="0">
                    <a:solidFill>
                      <a:schemeClr val="accent2"/>
                    </a:solidFill>
                  </a:defRPr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'2016_List 1'!$E$233:$E$238</c:f>
              <c:strCache>
                <c:ptCount val="6"/>
                <c:pt idx="0">
                  <c:v>ESRR - V</c:v>
                </c:pt>
                <c:pt idx="1">
                  <c:v>ESRR - Z</c:v>
                </c:pt>
                <c:pt idx="2">
                  <c:v>ESS - V</c:v>
                </c:pt>
                <c:pt idx="3">
                  <c:v>ESS - Z</c:v>
                </c:pt>
                <c:pt idx="4">
                  <c:v>YEI</c:v>
                </c:pt>
                <c:pt idx="5">
                  <c:v>KS</c:v>
                </c:pt>
              </c:strCache>
            </c:strRef>
          </c:cat>
          <c:val>
            <c:numRef>
              <c:f>'2016_List 1'!$G$233:$G$238</c:f>
              <c:numCache>
                <c:formatCode>#,##0</c:formatCode>
                <c:ptCount val="6"/>
                <c:pt idx="0">
                  <c:v>121398766.20999999</c:v>
                </c:pt>
                <c:pt idx="1">
                  <c:v>94471473.109999985</c:v>
                </c:pt>
                <c:pt idx="2">
                  <c:v>212864421.44000003</c:v>
                </c:pt>
                <c:pt idx="3">
                  <c:v>209886562.69</c:v>
                </c:pt>
                <c:pt idx="4">
                  <c:v>18423072</c:v>
                </c:pt>
                <c:pt idx="5">
                  <c:v>345259249.24000001</c:v>
                </c:pt>
              </c:numCache>
            </c:numRef>
          </c:val>
        </c:ser>
        <c:ser>
          <c:idx val="1"/>
          <c:order val="2"/>
          <c:tx>
            <c:strRef>
              <c:f>'2016_List 1'!$H$232</c:f>
              <c:strCache>
                <c:ptCount val="1"/>
                <c:pt idx="0">
                  <c:v>Izplačila - EU del</c:v>
                </c:pt>
              </c:strCache>
            </c:strRef>
          </c:tx>
          <c:spPr>
            <a:pattFill prst="dkHorz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c:spPr>
          <c:invertIfNegative val="0"/>
          <c:dPt>
            <c:idx val="2"/>
            <c:invertIfNegative val="0"/>
            <c:bubble3D val="0"/>
            <c:spPr>
              <a:pattFill prst="dkHorz">
                <a:fgClr>
                  <a:schemeClr val="tx1"/>
                </a:fgClr>
                <a:bgClr>
                  <a:schemeClr val="accent6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invertIfNegative val="0"/>
            <c:bubble3D val="0"/>
            <c:spPr>
              <a:pattFill prst="dkHorz">
                <a:fgClr>
                  <a:schemeClr val="tx1"/>
                </a:fgClr>
                <a:bgClr>
                  <a:schemeClr val="accent6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4"/>
            <c:invertIfNegative val="0"/>
            <c:bubble3D val="0"/>
            <c:spPr>
              <a:pattFill prst="dkHorz">
                <a:fgClr>
                  <a:schemeClr val="tx1"/>
                </a:fgClr>
                <a:bgClr>
                  <a:srgbClr val="CC3300"/>
                </a:bgClr>
              </a:pattFill>
              <a:ln>
                <a:solidFill>
                  <a:schemeClr val="tx1"/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5"/>
            <c:invertIfNegative val="0"/>
            <c:bubble3D val="0"/>
            <c:spPr>
              <a:pattFill prst="dkHorz">
                <a:fgClr>
                  <a:schemeClr val="tx1"/>
                </a:fgClr>
                <a:bgClr>
                  <a:schemeClr val="accent3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c:spPr>
          </c:dPt>
          <c:dLbls>
            <c:numFmt formatCode="#,##0" sourceLinked="0"/>
            <c:txPr>
              <a:bodyPr/>
              <a:lstStyle/>
              <a:p>
                <a:pPr>
                  <a:defRPr sz="1600" b="1" i="1" u="sng" baseline="0">
                    <a:solidFill>
                      <a:schemeClr val="accent2"/>
                    </a:solidFill>
                  </a:defRPr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'2016_List 1'!$E$233:$E$238</c:f>
              <c:strCache>
                <c:ptCount val="6"/>
                <c:pt idx="0">
                  <c:v>ESRR - V</c:v>
                </c:pt>
                <c:pt idx="1">
                  <c:v>ESRR - Z</c:v>
                </c:pt>
                <c:pt idx="2">
                  <c:v>ESS - V</c:v>
                </c:pt>
                <c:pt idx="3">
                  <c:v>ESS - Z</c:v>
                </c:pt>
                <c:pt idx="4">
                  <c:v>YEI</c:v>
                </c:pt>
                <c:pt idx="5">
                  <c:v>KS</c:v>
                </c:pt>
              </c:strCache>
            </c:strRef>
          </c:cat>
          <c:val>
            <c:numRef>
              <c:f>'2016_List 1'!$H$233:$H$238</c:f>
              <c:numCache>
                <c:formatCode>#,##0</c:formatCode>
                <c:ptCount val="6"/>
                <c:pt idx="0">
                  <c:v>5473420.3800000018</c:v>
                </c:pt>
                <c:pt idx="1">
                  <c:v>4013544.5000000005</c:v>
                </c:pt>
                <c:pt idx="2">
                  <c:v>33571273.100000001</c:v>
                </c:pt>
                <c:pt idx="3">
                  <c:v>23824748.149999999</c:v>
                </c:pt>
                <c:pt idx="4">
                  <c:v>8298833.9399999995</c:v>
                </c:pt>
                <c:pt idx="5">
                  <c:v>90346295.929999992</c:v>
                </c:pt>
              </c:numCache>
            </c:numRef>
          </c:val>
        </c:ser>
        <c:ser>
          <c:idx val="2"/>
          <c:order val="3"/>
          <c:tx>
            <c:strRef>
              <c:f>'2016_List 1'!$I$232</c:f>
              <c:strCache>
                <c:ptCount val="1"/>
                <c:pt idx="0">
                  <c:v>Povračila  - EU del</c:v>
                </c:pt>
              </c:strCache>
            </c:strRef>
          </c:tx>
          <c:spPr>
            <a:pattFill prst="pct80">
              <a:fgClr>
                <a:schemeClr val="tx1"/>
              </a:fgClr>
              <a:bgClr>
                <a:schemeClr val="bg1"/>
              </a:bgClr>
            </a:pattFill>
          </c:spPr>
          <c:invertIfNegative val="0"/>
          <c:dLbls>
            <c:txPr>
              <a:bodyPr/>
              <a:lstStyle/>
              <a:p>
                <a:pPr>
                  <a:defRPr sz="1600" b="1" baseline="0">
                    <a:solidFill>
                      <a:schemeClr val="accent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'2016_List 1'!$E$233:$E$238</c:f>
              <c:strCache>
                <c:ptCount val="6"/>
                <c:pt idx="0">
                  <c:v>ESRR - V</c:v>
                </c:pt>
                <c:pt idx="1">
                  <c:v>ESRR - Z</c:v>
                </c:pt>
                <c:pt idx="2">
                  <c:v>ESS - V</c:v>
                </c:pt>
                <c:pt idx="3">
                  <c:v>ESS - Z</c:v>
                </c:pt>
                <c:pt idx="4">
                  <c:v>YEI</c:v>
                </c:pt>
                <c:pt idx="5">
                  <c:v>KS</c:v>
                </c:pt>
              </c:strCache>
            </c:strRef>
          </c:cat>
          <c:val>
            <c:numRef>
              <c:f>'2016_List 1'!$I$233:$I$238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#,##0">
                  <c:v>6783721.4300000006</c:v>
                </c:pt>
                <c:pt idx="4" formatCode="#,##0">
                  <c:v>7639725.2400000002</c:v>
                </c:pt>
                <c:pt idx="5" formatCode="#,##0">
                  <c:v>54525469.43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22894592"/>
        <c:axId val="122929152"/>
      </c:barChart>
      <c:catAx>
        <c:axId val="122894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anchor="t" anchorCtr="0"/>
          <a:lstStyle/>
          <a:p>
            <a:pPr>
              <a:defRPr sz="1400" b="1"/>
            </a:pPr>
            <a:endParaRPr lang="sl-SI"/>
          </a:p>
        </c:txPr>
        <c:crossAx val="122929152"/>
        <c:crosses val="autoZero"/>
        <c:auto val="0"/>
        <c:lblAlgn val="ctr"/>
        <c:lblOffset val="100"/>
        <c:noMultiLvlLbl val="0"/>
      </c:catAx>
      <c:valAx>
        <c:axId val="122929152"/>
        <c:scaling>
          <c:orientation val="minMax"/>
        </c:scaling>
        <c:delete val="0"/>
        <c:axPos val="l"/>
        <c:majorGridlines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sl-SI"/>
          </a:p>
        </c:txPr>
        <c:crossAx val="122894592"/>
        <c:crosses val="autoZero"/>
        <c:crossBetween val="between"/>
        <c:dispUnits>
          <c:builtInUnit val="millions"/>
          <c:dispUnitsLbl>
            <c:layout/>
          </c:dispUnitsLbl>
        </c:dispUnits>
      </c:valAx>
      <c:spPr>
        <a:noFill/>
        <a:ln w="25400">
          <a:noFill/>
        </a:ln>
      </c:spPr>
    </c:plotArea>
    <c:legend>
      <c:legendPos val="b"/>
      <c:legendEntry>
        <c:idx val="0"/>
        <c:txPr>
          <a:bodyPr/>
          <a:lstStyle/>
          <a:p>
            <a:pPr rtl="0">
              <a:defRPr sz="1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sl-SI"/>
          </a:p>
        </c:txPr>
      </c:legendEntry>
      <c:legendEntry>
        <c:idx val="1"/>
        <c:txPr>
          <a:bodyPr/>
          <a:lstStyle/>
          <a:p>
            <a:pPr rtl="0">
              <a:defRPr sz="1200" b="1" i="1" u="dashHeavy" baseline="0">
                <a:solidFill>
                  <a:schemeClr val="accent2"/>
                </a:solidFill>
              </a:defRPr>
            </a:pPr>
            <a:endParaRPr lang="sl-SI"/>
          </a:p>
        </c:txPr>
      </c:legendEntry>
      <c:legendEntry>
        <c:idx val="2"/>
        <c:txPr>
          <a:bodyPr/>
          <a:lstStyle/>
          <a:p>
            <a:pPr rtl="0">
              <a:defRPr sz="1200" b="1" i="1" u="sng">
                <a:solidFill>
                  <a:schemeClr val="accent2"/>
                </a:solidFill>
              </a:defRPr>
            </a:pPr>
            <a:endParaRPr lang="sl-SI"/>
          </a:p>
        </c:txPr>
      </c:legendEntry>
      <c:legendEntry>
        <c:idx val="3"/>
        <c:txPr>
          <a:bodyPr/>
          <a:lstStyle/>
          <a:p>
            <a:pPr rtl="0">
              <a:defRPr sz="1200" b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sl-SI"/>
          </a:p>
        </c:txPr>
      </c:legendEntry>
      <c:layout>
        <c:manualLayout>
          <c:xMode val="edge"/>
          <c:yMode val="edge"/>
          <c:x val="0"/>
          <c:y val="0.86885680534506271"/>
          <c:w val="0.9985079387498087"/>
          <c:h val="0.13114319465493732"/>
        </c:manualLayout>
      </c:layout>
      <c:overlay val="0"/>
      <c:txPr>
        <a:bodyPr/>
        <a:lstStyle/>
        <a:p>
          <a:pPr rtl="0">
            <a:defRPr sz="1200" b="1"/>
          </a:pPr>
          <a:endParaRPr lang="sl-SI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334442116551321"/>
          <c:y val="2.3825055934986253E-2"/>
          <c:w val="0.79757616678747434"/>
          <c:h val="0.73693028956327189"/>
        </c:manualLayout>
      </c:layout>
      <c:barChart>
        <c:barDir val="bar"/>
        <c:grouping val="clustered"/>
        <c:varyColors val="0"/>
        <c:ser>
          <c:idx val="9"/>
          <c:order val="0"/>
          <c:tx>
            <c:strRef>
              <c:f>'2016_ES tabele'!$D$167</c:f>
              <c:strCache>
                <c:ptCount val="1"/>
                <c:pt idx="0">
                  <c:v>Povračila 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600" b="1">
                    <a:solidFill>
                      <a:schemeClr val="accent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'2016_ES tabele'!$C$168:$C$170</c:f>
              <c:strCache>
                <c:ptCount val="3"/>
                <c:pt idx="0">
                  <c:v>Manj razvite</c:v>
                </c:pt>
                <c:pt idx="1">
                  <c:v>Bolj razvite </c:v>
                </c:pt>
                <c:pt idx="2">
                  <c:v>Celotna SLO</c:v>
                </c:pt>
              </c:strCache>
            </c:strRef>
          </c:cat>
          <c:val>
            <c:numRef>
              <c:f>'2016_ES tabele'!$D$168:$D$170</c:f>
              <c:numCache>
                <c:formatCode>#,##0</c:formatCode>
                <c:ptCount val="3"/>
                <c:pt idx="0">
                  <c:v>7639725.2400000002</c:v>
                </c:pt>
                <c:pt idx="1">
                  <c:v>6783721.4300000006</c:v>
                </c:pt>
                <c:pt idx="2">
                  <c:v>54525469.43</c:v>
                </c:pt>
              </c:numCache>
            </c:numRef>
          </c:val>
        </c:ser>
        <c:ser>
          <c:idx val="12"/>
          <c:order val="1"/>
          <c:tx>
            <c:strRef>
              <c:f>'2016_ES tabele'!$E$167</c:f>
              <c:strCache>
                <c:ptCount val="1"/>
                <c:pt idx="0">
                  <c:v>Izplačila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600" b="1" i="1" u="sng">
                    <a:solidFill>
                      <a:schemeClr val="accent2"/>
                    </a:solidFill>
                  </a:defRPr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'2016_ES tabele'!$C$168:$C$170</c:f>
              <c:strCache>
                <c:ptCount val="3"/>
                <c:pt idx="0">
                  <c:v>Manj razvite</c:v>
                </c:pt>
                <c:pt idx="1">
                  <c:v>Bolj razvite </c:v>
                </c:pt>
                <c:pt idx="2">
                  <c:v>Celotna SLO</c:v>
                </c:pt>
              </c:strCache>
            </c:strRef>
          </c:cat>
          <c:val>
            <c:numRef>
              <c:f>'2016_ES tabele'!$E$168:$E$170</c:f>
              <c:numCache>
                <c:formatCode>#,##0</c:formatCode>
                <c:ptCount val="3"/>
                <c:pt idx="0">
                  <c:v>47343527.420000002</c:v>
                </c:pt>
                <c:pt idx="1">
                  <c:v>27838292.649999999</c:v>
                </c:pt>
                <c:pt idx="2">
                  <c:v>90346295.929999992</c:v>
                </c:pt>
              </c:numCache>
            </c:numRef>
          </c:val>
        </c:ser>
        <c:ser>
          <c:idx val="13"/>
          <c:order val="2"/>
          <c:tx>
            <c:strRef>
              <c:f>'2016_ES tabele'!$F$167</c:f>
              <c:strCache>
                <c:ptCount val="1"/>
                <c:pt idx="0">
                  <c:v>Dodeljena sredstva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600" b="1" i="1" u="dashHeavy" baseline="0">
                    <a:solidFill>
                      <a:schemeClr val="accent2"/>
                    </a:solidFill>
                  </a:defRPr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'2016_ES tabele'!$C$168:$C$170</c:f>
              <c:strCache>
                <c:ptCount val="3"/>
                <c:pt idx="0">
                  <c:v>Manj razvite</c:v>
                </c:pt>
                <c:pt idx="1">
                  <c:v>Bolj razvite </c:v>
                </c:pt>
                <c:pt idx="2">
                  <c:v>Celotna SLO</c:v>
                </c:pt>
              </c:strCache>
            </c:strRef>
          </c:cat>
          <c:val>
            <c:numRef>
              <c:f>'2016_ES tabele'!$F$168:$F$170</c:f>
              <c:numCache>
                <c:formatCode>#,##0</c:formatCode>
                <c:ptCount val="3"/>
                <c:pt idx="0">
                  <c:v>352686259.65000004</c:v>
                </c:pt>
                <c:pt idx="1">
                  <c:v>304358035.79999995</c:v>
                </c:pt>
                <c:pt idx="2">
                  <c:v>345259249.24000001</c:v>
                </c:pt>
              </c:numCache>
            </c:numRef>
          </c:val>
        </c:ser>
        <c:ser>
          <c:idx val="0"/>
          <c:order val="3"/>
          <c:tx>
            <c:strRef>
              <c:f>'2016_ES tabele'!$G$167</c:f>
              <c:strCache>
                <c:ptCount val="1"/>
                <c:pt idx="0">
                  <c:v>Razpoložljiva sredstva - EU del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600" b="1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'2016_ES tabele'!$C$168:$C$170</c:f>
              <c:strCache>
                <c:ptCount val="3"/>
                <c:pt idx="0">
                  <c:v>Manj razvite</c:v>
                </c:pt>
                <c:pt idx="1">
                  <c:v>Bolj razvite </c:v>
                </c:pt>
                <c:pt idx="2">
                  <c:v>Celotna SLO</c:v>
                </c:pt>
              </c:strCache>
            </c:strRef>
          </c:cat>
          <c:val>
            <c:numRef>
              <c:f>'2016_ES tabele'!$G$168:$G$170</c:f>
              <c:numCache>
                <c:formatCode>#,##0</c:formatCode>
                <c:ptCount val="3"/>
                <c:pt idx="0">
                  <c:v>1269233312</c:v>
                </c:pt>
                <c:pt idx="1">
                  <c:v>847296093</c:v>
                </c:pt>
                <c:pt idx="2">
                  <c:v>895370363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4"/>
        <c:axId val="123092352"/>
        <c:axId val="123110528"/>
      </c:barChart>
      <c:catAx>
        <c:axId val="1230923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sl-SI"/>
          </a:p>
        </c:txPr>
        <c:crossAx val="123110528"/>
        <c:crosses val="autoZero"/>
        <c:auto val="1"/>
        <c:lblAlgn val="ctr"/>
        <c:lblOffset val="100"/>
        <c:noMultiLvlLbl val="0"/>
      </c:catAx>
      <c:valAx>
        <c:axId val="123110528"/>
        <c:scaling>
          <c:orientation val="minMax"/>
          <c:max val="1700000000"/>
          <c:min val="0"/>
        </c:scaling>
        <c:delete val="0"/>
        <c:axPos val="b"/>
        <c:majorGridlines/>
        <c:numFmt formatCode="#,##0" sourceLinked="0"/>
        <c:majorTickMark val="out"/>
        <c:minorTickMark val="none"/>
        <c:tickLblPos val="nextTo"/>
        <c:crossAx val="123092352"/>
        <c:crosses val="autoZero"/>
        <c:crossBetween val="between"/>
        <c:dispUnits>
          <c:builtInUnit val="millions"/>
          <c:dispUnitsLbl>
            <c:layout/>
            <c:tx>
              <c:rich>
                <a:bodyPr/>
                <a:lstStyle/>
                <a:p>
                  <a:pPr>
                    <a:defRPr/>
                  </a:pPr>
                  <a:r>
                    <a:rPr lang="sl-SI"/>
                    <a:t>mio</a:t>
                  </a:r>
                  <a:r>
                    <a:rPr lang="sl-SI" baseline="0"/>
                    <a:t> EUR</a:t>
                  </a:r>
                  <a:endParaRPr lang="sl-SI"/>
                </a:p>
              </c:rich>
            </c:tx>
          </c:dispUnitsLbl>
        </c:dispUnits>
      </c:valAx>
    </c:plotArea>
    <c:legend>
      <c:legendPos val="b"/>
      <c:legendEntry>
        <c:idx val="0"/>
        <c:txPr>
          <a:bodyPr/>
          <a:lstStyle/>
          <a:p>
            <a:pPr>
              <a:defRPr sz="1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400" i="1" u="dashHeavy" baseline="0">
                <a:solidFill>
                  <a:schemeClr val="accent2"/>
                </a:solidFill>
              </a:defRPr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1400" i="1" u="sng">
                <a:solidFill>
                  <a:schemeClr val="accent2"/>
                </a:solidFill>
              </a:defRPr>
            </a:pPr>
            <a:endParaRPr lang="sl-SI"/>
          </a:p>
        </c:txPr>
      </c:legendEntry>
      <c:legendEntry>
        <c:idx val="3"/>
        <c:txPr>
          <a:bodyPr/>
          <a:lstStyle/>
          <a:p>
            <a:pPr>
              <a:defRPr sz="1400" b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sl-SI"/>
          </a:p>
        </c:txPr>
      </c:legendEntry>
      <c:layout>
        <c:manualLayout>
          <c:xMode val="edge"/>
          <c:yMode val="edge"/>
          <c:x val="6.7481804370922743E-2"/>
          <c:y val="0.84453050286953124"/>
          <c:w val="0.89236991655992559"/>
          <c:h val="0.12922968887126382"/>
        </c:manualLayout>
      </c:layout>
      <c:overlay val="0"/>
      <c:txPr>
        <a:bodyPr/>
        <a:lstStyle/>
        <a:p>
          <a:pPr>
            <a:defRPr sz="1400"/>
          </a:pPr>
          <a:endParaRPr lang="sl-SI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sl-SI" dirty="0"/>
              <a:t>Delež </a:t>
            </a:r>
            <a:r>
              <a:rPr lang="sl-SI" dirty="0" smtClean="0"/>
              <a:t>dodeljenih</a:t>
            </a:r>
            <a:r>
              <a:rPr lang="sl-SI" baseline="0" dirty="0" smtClean="0"/>
              <a:t> sredstev </a:t>
            </a:r>
            <a:r>
              <a:rPr lang="sl-SI" dirty="0" smtClean="0"/>
              <a:t>glede </a:t>
            </a:r>
            <a:r>
              <a:rPr lang="sl-SI" dirty="0"/>
              <a:t>na razpoložljiva </a:t>
            </a:r>
            <a:r>
              <a:rPr lang="sl-SI" dirty="0" smtClean="0"/>
              <a:t>upravičena sredstva</a:t>
            </a:r>
            <a:endParaRPr lang="en-US" dirty="0"/>
          </a:p>
        </c:rich>
      </c:tx>
      <c:layout>
        <c:manualLayout>
          <c:xMode val="edge"/>
          <c:yMode val="edge"/>
          <c:x val="0.16908297901876657"/>
          <c:y val="3.358522250209907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8.2422030147467837E-2"/>
          <c:y val="0.14611449387466366"/>
          <c:w val="0.87398544165273429"/>
          <c:h val="0.7630644532153884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'2016 Četrtletno poročilo 2 (3'!$C$123</c:f>
              <c:strCache>
                <c:ptCount val="1"/>
                <c:pt idx="0">
                  <c:v>LP 2016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dLbl>
              <c:idx val="1"/>
              <c:layout>
                <c:manualLayout>
                  <c:x val="1.6425120398072493E-3"/>
                  <c:y val="-2.68681780016792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1497584278650745E-2"/>
                  <c:y val="-2.350965575146935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0"/>
                  <c:y val="-2.68681780016792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 b="1">
                    <a:solidFill>
                      <a:schemeClr val="tx1"/>
                    </a:solidFill>
                  </a:defRPr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'2016 Četrtletno poročilo 2 (3'!$C$124:$C$134</c:f>
              <c:numCache>
                <c:formatCode>0%</c:formatCode>
                <c:ptCount val="11"/>
                <c:pt idx="0">
                  <c:v>0.19030793739098575</c:v>
                </c:pt>
                <c:pt idx="1">
                  <c:v>0.26101064747138358</c:v>
                </c:pt>
                <c:pt idx="2">
                  <c:v>7.604945507926586E-2</c:v>
                </c:pt>
                <c:pt idx="3">
                  <c:v>7.7282249051304236E-2</c:v>
                </c:pt>
                <c:pt idx="4">
                  <c:v>0</c:v>
                </c:pt>
                <c:pt idx="5">
                  <c:v>0.35969563229867157</c:v>
                </c:pt>
                <c:pt idx="6">
                  <c:v>0.23951543624114188</c:v>
                </c:pt>
                <c:pt idx="7">
                  <c:v>0.42952635367647052</c:v>
                </c:pt>
                <c:pt idx="8">
                  <c:v>0.29942883412310045</c:v>
                </c:pt>
                <c:pt idx="9">
                  <c:v>0.44131207925015808</c:v>
                </c:pt>
                <c:pt idx="10">
                  <c:v>0.86046587171673705</c:v>
                </c:pt>
              </c:numCache>
            </c:numRef>
          </c:val>
        </c:ser>
        <c:ser>
          <c:idx val="1"/>
          <c:order val="1"/>
          <c:tx>
            <c:strRef>
              <c:f>'2016 Četrtletno poročilo 2 (3'!$G$123</c:f>
              <c:strCache>
                <c:ptCount val="1"/>
                <c:pt idx="0">
                  <c:v>do 31.5.2017</c:v>
                </c:pt>
              </c:strCache>
            </c:strRef>
          </c:tx>
          <c:spPr>
            <a:pattFill prst="pct20">
              <a:fgClr>
                <a:schemeClr val="tx1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5875">
              <a:solidFill>
                <a:schemeClr val="tx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dLbl>
              <c:idx val="0"/>
              <c:layout>
                <c:manualLayout>
                  <c:x val="0"/>
                  <c:y val="-5.03778337531486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5.03778337531486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-5.70948782535684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-4.03022670025188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"/>
                  <c:y val="-5.37363560033585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0"/>
                  <c:y val="-4.70193115029387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chemeClr val="accent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'2016 Četrtletno poročilo 2 (3'!$G$124:$G$134</c:f>
              <c:numCache>
                <c:formatCode>0%</c:formatCode>
                <c:ptCount val="11"/>
                <c:pt idx="0">
                  <c:v>0.19030793739098575</c:v>
                </c:pt>
                <c:pt idx="1">
                  <c:v>0.28436208092889947</c:v>
                </c:pt>
                <c:pt idx="2">
                  <c:v>9.0019697527117498E-2</c:v>
                </c:pt>
                <c:pt idx="3">
                  <c:v>0.14676950922795118</c:v>
                </c:pt>
                <c:pt idx="4">
                  <c:v>1.666838141256562E-2</c:v>
                </c:pt>
                <c:pt idx="5">
                  <c:v>0.37342878426571013</c:v>
                </c:pt>
                <c:pt idx="6">
                  <c:v>0.23951543658045776</c:v>
                </c:pt>
                <c:pt idx="7">
                  <c:v>0.60642381369521381</c:v>
                </c:pt>
                <c:pt idx="8">
                  <c:v>0.40774495733618898</c:v>
                </c:pt>
                <c:pt idx="9">
                  <c:v>0.61855433869907139</c:v>
                </c:pt>
                <c:pt idx="10">
                  <c:v>0.9882506912139265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30951808"/>
        <c:axId val="130974080"/>
      </c:barChart>
      <c:catAx>
        <c:axId val="130951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0974080"/>
        <c:crosses val="autoZero"/>
        <c:auto val="1"/>
        <c:lblAlgn val="ctr"/>
        <c:lblOffset val="100"/>
        <c:noMultiLvlLbl val="0"/>
      </c:catAx>
      <c:valAx>
        <c:axId val="130974080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crossAx val="130951808"/>
        <c:crosses val="autoZero"/>
        <c:crossBetween val="between"/>
      </c:valAx>
      <c:spPr>
        <a:noFill/>
        <a:ln w="25400">
          <a:noFill/>
        </a:ln>
      </c:spPr>
    </c:plotArea>
    <c:legend>
      <c:legendPos val="l"/>
      <c:legendEntry>
        <c:idx val="0"/>
        <c:txPr>
          <a:bodyPr/>
          <a:lstStyle/>
          <a:p>
            <a:pPr>
              <a:defRPr sz="1600" b="1"/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600" b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sl-SI"/>
          </a:p>
        </c:txPr>
      </c:legendEntry>
      <c:layout>
        <c:manualLayout>
          <c:xMode val="edge"/>
          <c:yMode val="edge"/>
          <c:x val="0.17082126726779079"/>
          <c:y val="0.19904982909881858"/>
          <c:w val="0.19501339405385831"/>
          <c:h val="0.18474252431292437"/>
        </c:manualLayout>
      </c:layout>
      <c:overlay val="1"/>
      <c:txPr>
        <a:bodyPr/>
        <a:lstStyle/>
        <a:p>
          <a:pPr>
            <a:defRPr sz="1200" b="1"/>
          </a:pPr>
          <a:endParaRPr lang="sl-SI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9896B28-DC47-4A4F-BA20-5CBEDAAA6F80}" type="datetimeFigureOut">
              <a:rPr lang="sl-SI"/>
              <a:pPr>
                <a:defRPr/>
              </a:pPr>
              <a:t>12.6.2017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l-SI" noProof="0" smtClean="0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noProof="0" smtClean="0"/>
              <a:t>Uredite sloge besedila matrice</a:t>
            </a:r>
          </a:p>
          <a:p>
            <a:pPr lvl="1"/>
            <a:r>
              <a:rPr lang="sl-SI" noProof="0" smtClean="0"/>
              <a:t>Druga raven</a:t>
            </a:r>
          </a:p>
          <a:p>
            <a:pPr lvl="2"/>
            <a:r>
              <a:rPr lang="sl-SI" noProof="0" smtClean="0"/>
              <a:t>Tretja raven</a:t>
            </a:r>
          </a:p>
          <a:p>
            <a:pPr lvl="3"/>
            <a:r>
              <a:rPr lang="sl-SI" noProof="0" smtClean="0"/>
              <a:t>Četrta raven</a:t>
            </a:r>
          </a:p>
          <a:p>
            <a:pPr lvl="4"/>
            <a:r>
              <a:rPr lang="sl-SI" noProof="0" smtClean="0"/>
              <a:t>Peta raven</a:t>
            </a: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58DE32-9D28-41E1-AECC-DA1111004D28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659723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Ograda stranske slik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Ograda opomb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l-SI" altLang="sl-SI" smtClean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8F525B9-98D8-457E-B209-18DD7CB8A15E}" type="slidenum">
              <a:rPr lang="sl-SI" smtClean="0"/>
              <a:pPr>
                <a:defRPr/>
              </a:pPr>
              <a:t>1</a:t>
            </a:fld>
            <a:endParaRPr lang="sl-SI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Ograda stranske slik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Ograda opomb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l-SI" altLang="sl-SI" smtClean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1F48C3-1A3B-402C-B34A-5E661DC4A855}" type="slidenum">
              <a:rPr lang="sl-SI" smtClean="0"/>
              <a:pPr>
                <a:defRPr/>
              </a:pPr>
              <a:t>10</a:t>
            </a:fld>
            <a:endParaRPr lang="sl-SI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Ograda stranske slik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Ograda opomb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l-SI" altLang="sl-SI" smtClean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137BD2-3D2B-4F19-B8ED-20F54510B629}" type="slidenum">
              <a:rPr lang="sl-SI" smtClean="0"/>
              <a:pPr>
                <a:defRPr/>
              </a:pPr>
              <a:t>11</a:t>
            </a:fld>
            <a:endParaRPr lang="sl-SI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Ograda stranske slik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Ograda opomb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l-SI" altLang="sl-SI" smtClean="0"/>
              <a:t>RS je tekom leta 2015 intenzivirala pripravo organizacijskih struktur za sistem izvajanja Operativnega programa za izvajanje Evropske kohezijske politike v obdobju 2014-2020 (v nadaljevanju OP). Hkrati se je nadaljevala priprava dokumentacij za potrditev in izvedbo operacij v okviru vseh prednostnih osi OP. </a:t>
            </a:r>
          </a:p>
          <a:p>
            <a:r>
              <a:rPr lang="sl-SI" altLang="sl-SI" smtClean="0"/>
              <a:t>Izvedeni so bili nekateri ključni koraki za izpolnitev predhodnih pogojenosti; sprejeta je bila Slovenska strategija pametne specializacije - S4; pripravljena je bila Predhodna ocena za izvajanje finančnih instrumentov v Sloveniji; potrjena je bila Resolucija o nacionalnem planu zdravstvenega varstva 2015 – 2020. Izvajali so se tudi ukrepi za izpolnitev predhodnih pogojenosti na prednostni naložbi (v nadaljevanju PN) 4.1. in PN4.3..</a:t>
            </a:r>
          </a:p>
          <a:p>
            <a:r>
              <a:rPr lang="sl-SI" altLang="sl-SI" smtClean="0"/>
              <a:t> </a:t>
            </a:r>
          </a:p>
          <a:p>
            <a:endParaRPr lang="sl-SI" altLang="sl-SI" smtClean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093D20-D4B3-49A8-8B59-9DC5337AE326}" type="slidenum">
              <a:rPr lang="sl-SI" smtClean="0"/>
              <a:pPr>
                <a:defRPr/>
              </a:pPr>
              <a:t>12</a:t>
            </a:fld>
            <a:endParaRPr lang="sl-SI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Ograda stranske slik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" name="Ograd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CA67F69-86B5-440E-A3EB-8492952D2372}" type="slidenum">
              <a:rPr lang="sl-SI" smtClean="0"/>
              <a:pPr>
                <a:defRPr/>
              </a:pPr>
              <a:t>13</a:t>
            </a:fld>
            <a:endParaRPr lang="sl-SI"/>
          </a:p>
        </p:txBody>
      </p:sp>
      <p:graphicFrame>
        <p:nvGraphicFramePr>
          <p:cNvPr id="3" name="Tabela 2"/>
          <p:cNvGraphicFramePr>
            <a:graphicFrameLocks noGrp="1"/>
          </p:cNvGraphicFramePr>
          <p:nvPr/>
        </p:nvGraphicFramePr>
        <p:xfrm>
          <a:off x="1143000" y="4964113"/>
          <a:ext cx="4886325" cy="3657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10713"/>
                <a:gridCol w="1432128"/>
                <a:gridCol w="781161"/>
                <a:gridCol w="781161"/>
                <a:gridCol w="781161"/>
              </a:tblGrid>
              <a:tr h="1285875"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 dirty="0">
                          <a:effectLst/>
                        </a:rPr>
                        <a:t>Prednostna os</a:t>
                      </a:r>
                      <a:endParaRPr lang="sl-SI" sz="1000" b="0" i="0" u="none" strike="noStrike" dirty="0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 dirty="0">
                          <a:effectLst/>
                        </a:rPr>
                        <a:t>Sklad</a:t>
                      </a:r>
                      <a:endParaRPr lang="sl-SI" sz="1000" b="0" i="0" u="none" strike="noStrike" dirty="0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Kategorija regij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Število izbranih operacij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1000" u="none" strike="noStrike">
                          <a:effectLst/>
                        </a:rPr>
                        <a:t>Poleg tega potrjene operacije TP</a:t>
                      </a:r>
                      <a:endParaRPr lang="pl-PL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t"/>
                      <a:r>
                        <a:rPr lang="sl-SI" sz="900" u="none" strike="noStrike">
                          <a:effectLst/>
                        </a:rPr>
                        <a:t>Skupaj</a:t>
                      </a:r>
                      <a:endParaRPr lang="sl-SI" sz="9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900" u="none" strike="noStrike" dirty="0">
                          <a:effectLst/>
                        </a:rPr>
                        <a:t>ESRR - V</a:t>
                      </a:r>
                      <a:endParaRPr lang="sl-SI" sz="900" b="0" i="0" u="none" strike="noStrike" dirty="0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900" u="none" strike="noStrike">
                          <a:effectLst/>
                        </a:rPr>
                        <a:t>Manj razvite</a:t>
                      </a:r>
                      <a:endParaRPr lang="sl-SI" sz="9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l-SI" sz="1000" u="none" strike="noStrike">
                          <a:effectLst/>
                        </a:rPr>
                        <a:t>0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sl-SI" sz="1000" u="none" strike="noStrike">
                          <a:effectLst/>
                        </a:rPr>
                        <a:t>2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Skupaj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 dirty="0">
                          <a:effectLst/>
                        </a:rPr>
                        <a:t>ESRR - Z</a:t>
                      </a:r>
                      <a:endParaRPr lang="sl-SI" sz="1000" b="0" i="0" u="none" strike="noStrike" dirty="0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Bolj razvite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l-SI" sz="1000" u="none" strike="noStrike">
                          <a:effectLst/>
                        </a:rPr>
                        <a:t>0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</a:tr>
              <a:tr h="323850"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Skupaj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 dirty="0">
                          <a:effectLst/>
                        </a:rPr>
                        <a:t>ESS - V</a:t>
                      </a:r>
                      <a:endParaRPr lang="sl-SI" sz="1000" b="0" i="0" u="none" strike="noStrike" dirty="0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 dirty="0">
                          <a:effectLst/>
                        </a:rPr>
                        <a:t>Manj razvite</a:t>
                      </a:r>
                      <a:endParaRPr lang="sl-SI" sz="1000" b="0" i="0" u="none" strike="noStrike" dirty="0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l-SI" sz="1000" u="none" strike="noStrike">
                          <a:effectLst/>
                        </a:rPr>
                        <a:t>1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sl-SI" sz="1000" u="none" strike="noStrike">
                          <a:effectLst/>
                        </a:rPr>
                        <a:t>5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Skupaj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ESS - Z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 dirty="0">
                          <a:effectLst/>
                        </a:rPr>
                        <a:t>Bolj razvite</a:t>
                      </a:r>
                      <a:endParaRPr lang="sl-SI" sz="1000" b="0" i="0" u="none" strike="noStrike" dirty="0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l-SI" sz="1000" u="none" strike="noStrike">
                          <a:effectLst/>
                        </a:rPr>
                        <a:t>3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</a:tr>
              <a:tr h="485775"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Skupaj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Pobuda za zaposlovanje mladih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 dirty="0">
                          <a:effectLst/>
                        </a:rPr>
                        <a:t> </a:t>
                      </a:r>
                      <a:endParaRPr lang="sl-SI" sz="1000" b="0" i="0" u="none" strike="noStrike" dirty="0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l-SI" sz="1000" u="none" strike="noStrike" dirty="0">
                          <a:effectLst/>
                        </a:rPr>
                        <a:t>1</a:t>
                      </a:r>
                      <a:endParaRPr lang="sl-SI" sz="1000" b="0" i="0" u="none" strike="noStrike" dirty="0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 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Skupaj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Kohezijski sklad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 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l-SI" sz="1000" u="none" strike="noStrike" dirty="0">
                          <a:effectLst/>
                        </a:rPr>
                        <a:t>9</a:t>
                      </a:r>
                      <a:endParaRPr lang="sl-SI" sz="1000" b="0" i="0" u="none" strike="noStrike" dirty="0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l-SI" sz="1000" u="none" strike="noStrike">
                          <a:effectLst/>
                        </a:rPr>
                        <a:t>9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SKUPAJ</a:t>
                      </a:r>
                      <a:endParaRPr lang="sl-SI" sz="1000" b="1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14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14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Ograda stranske slik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" name="Ograd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2D4733A-397F-4015-B0A9-DE08A5D63FBE}" type="slidenum">
              <a:rPr lang="sl-SI" smtClean="0"/>
              <a:pPr>
                <a:defRPr/>
              </a:pPr>
              <a:t>14</a:t>
            </a:fld>
            <a:endParaRPr lang="sl-SI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1169988" y="4794250"/>
          <a:ext cx="4116387" cy="50704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8532"/>
                <a:gridCol w="1416744"/>
                <a:gridCol w="1083392"/>
                <a:gridCol w="767719"/>
              </a:tblGrid>
              <a:tr h="498306"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 dirty="0">
                          <a:effectLst/>
                        </a:rPr>
                        <a:t>Prednostna os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Razpoložljivo financiranje skupaj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 dirty="0">
                          <a:effectLst/>
                        </a:rPr>
                        <a:t>Upravičeni skupni stroški izbranih operacij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Delež dodeljenih sredstev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577.173.949,00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2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85.647.847,00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3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717.071.907,00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4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332.904.669,00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5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99.878.744,00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6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480.508.245,00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192.413.356,18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40%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7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312.046.531,00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8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368.882.289,00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41.808.885,83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11%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9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275.379.056,00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286.275.063,00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11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77.592.476,00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12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105.337.690,00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90.732.823,82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86%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13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21.453.139,00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17.360.716,68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81%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14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16.085.056,00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15.783.737,80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98%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Skupaj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3.756.236.661,00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358.099.520,31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10%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Ograda stranske slik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" name="Ograd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2D4733A-397F-4015-B0A9-DE08A5D63FBE}" type="slidenum">
              <a:rPr lang="sl-SI" smtClean="0"/>
              <a:pPr>
                <a:defRPr/>
              </a:pPr>
              <a:t>15</a:t>
            </a:fld>
            <a:endParaRPr lang="sl-SI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1169988" y="4794250"/>
          <a:ext cx="4116387" cy="50704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8532"/>
                <a:gridCol w="1416744"/>
                <a:gridCol w="1083392"/>
                <a:gridCol w="767719"/>
              </a:tblGrid>
              <a:tr h="498306"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 dirty="0">
                          <a:effectLst/>
                        </a:rPr>
                        <a:t>Prednostna os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Razpoložljivo financiranje skupaj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 dirty="0">
                          <a:effectLst/>
                        </a:rPr>
                        <a:t>Upravičeni skupni stroški izbranih operacij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Delež dodeljenih sredstev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577.173.949,00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2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85.647.847,00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3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717.071.907,00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4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332.904.669,00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5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99.878.744,00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6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480.508.245,00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192.413.356,18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40%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7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312.046.531,00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8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368.882.289,00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41.808.885,83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11%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9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275.379.056,00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286.275.063,00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11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77.592.476,00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12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105.337.690,00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90.732.823,82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86%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13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21.453.139,00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17.360.716,68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81%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14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16.085.056,00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15.783.737,80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98%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Skupaj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3.756.236.661,00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358.099.520,31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10%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Ograda stranske slik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" name="Ograd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2D4733A-397F-4015-B0A9-DE08A5D63FBE}" type="slidenum">
              <a:rPr lang="sl-SI" smtClean="0"/>
              <a:pPr>
                <a:defRPr/>
              </a:pPr>
              <a:t>16</a:t>
            </a:fld>
            <a:endParaRPr lang="sl-SI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1169988" y="4794250"/>
          <a:ext cx="4116387" cy="50704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8532"/>
                <a:gridCol w="1416744"/>
                <a:gridCol w="1083392"/>
                <a:gridCol w="767719"/>
              </a:tblGrid>
              <a:tr h="498306"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 dirty="0">
                          <a:effectLst/>
                        </a:rPr>
                        <a:t>Prednostna os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Razpoložljivo financiranje skupaj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 dirty="0">
                          <a:effectLst/>
                        </a:rPr>
                        <a:t>Upravičeni skupni stroški izbranih operacij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Delež dodeljenih sredstev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577.173.949,00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2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85.647.847,00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3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717.071.907,00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4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332.904.669,00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5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99.878.744,00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6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480.508.245,00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192.413.356,18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40%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7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312.046.531,00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8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368.882.289,00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41.808.885,83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11%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9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275.379.056,00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286.275.063,00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11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77.592.476,00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12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105.337.690,00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90.732.823,82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86%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13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21.453.139,00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17.360.716,68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81%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14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16.085.056,00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15.783.737,80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98%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Skupaj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3.756.236.661,00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358.099.520,31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10%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Ograda stranske slik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Ograda opomb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l-SI" altLang="sl-SI" smtClean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7F3E6F4-4F33-4DBC-9217-3238E2EEFD62}" type="slidenum">
              <a:rPr lang="sl-SI" smtClean="0"/>
              <a:pPr>
                <a:defRPr/>
              </a:pPr>
              <a:t>17</a:t>
            </a:fld>
            <a:endParaRPr lang="sl-SI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Ograda stranske slik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Ograda opomb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l-SI" altLang="sl-SI" smtClean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52F31A7-6880-4C3E-A9EA-E31C791EBA19}" type="slidenum">
              <a:rPr lang="sl-SI" smtClean="0"/>
              <a:pPr>
                <a:defRPr/>
              </a:pPr>
              <a:t>18</a:t>
            </a:fld>
            <a:endParaRPr lang="sl-S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Ograda stranske slik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Ograda opomb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l-SI" altLang="sl-SI" smtClean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B25B50F-F46F-4A4A-B12B-A0AAD1BC823C}" type="slidenum">
              <a:rPr lang="sl-SI" smtClean="0"/>
              <a:pPr>
                <a:defRPr/>
              </a:pPr>
              <a:t>2</a:t>
            </a:fld>
            <a:endParaRPr lang="sl-SI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Ograda stranske slik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Ograda opomb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l-SI" altLang="sl-SI" smtClean="0"/>
              <a:t>RS je tekom leta 2015 intenzivirala pripravo organizacijskih struktur za sistem izvajanja Operativnega programa za izvajanje Evropske kohezijske politike v obdobju 2014-2020 (v nadaljevanju OP). Hkrati se je nadaljevala priprava dokumentacij za potrditev in izvedbo operacij v okviru vseh prednostnih osi OP. </a:t>
            </a:r>
          </a:p>
          <a:p>
            <a:r>
              <a:rPr lang="sl-SI" altLang="sl-SI" smtClean="0"/>
              <a:t>Izvedeni so bili nekateri ključni koraki za izpolnitev predhodnih pogojenosti; sprejeta je bila Slovenska strategija pametne specializacije - S4; pripravljena je bila Predhodna ocena za izvajanje finančnih instrumentov v Sloveniji; potrjena je bila Resolucija o nacionalnem planu zdravstvenega varstva 2015 – 2020. Izvajali so se tudi ukrepi za izpolnitev predhodnih pogojenosti na prednostni naložbi (v nadaljevanju PN) 4.1. in PN4.3..</a:t>
            </a:r>
          </a:p>
          <a:p>
            <a:r>
              <a:rPr lang="sl-SI" altLang="sl-SI" smtClean="0"/>
              <a:t> </a:t>
            </a:r>
          </a:p>
          <a:p>
            <a:endParaRPr lang="sl-SI" altLang="sl-SI" smtClean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093D20-D4B3-49A8-8B59-9DC5337AE326}" type="slidenum">
              <a:rPr lang="sl-SI" smtClean="0"/>
              <a:pPr>
                <a:defRPr/>
              </a:pPr>
              <a:t>3</a:t>
            </a:fld>
            <a:endParaRPr lang="sl-SI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Ograda stranske slik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" name="Ograd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CA67F69-86B5-440E-A3EB-8492952D2372}" type="slidenum">
              <a:rPr lang="sl-SI" smtClean="0"/>
              <a:pPr>
                <a:defRPr/>
              </a:pPr>
              <a:t>4</a:t>
            </a:fld>
            <a:endParaRPr lang="sl-SI"/>
          </a:p>
        </p:txBody>
      </p:sp>
      <p:graphicFrame>
        <p:nvGraphicFramePr>
          <p:cNvPr id="3" name="Tabela 2"/>
          <p:cNvGraphicFramePr>
            <a:graphicFrameLocks noGrp="1"/>
          </p:cNvGraphicFramePr>
          <p:nvPr/>
        </p:nvGraphicFramePr>
        <p:xfrm>
          <a:off x="1143000" y="4964113"/>
          <a:ext cx="4886325" cy="3657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10713"/>
                <a:gridCol w="1432128"/>
                <a:gridCol w="781161"/>
                <a:gridCol w="781161"/>
                <a:gridCol w="781161"/>
              </a:tblGrid>
              <a:tr h="1285875"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 dirty="0">
                          <a:effectLst/>
                        </a:rPr>
                        <a:t>Prednostna os</a:t>
                      </a:r>
                      <a:endParaRPr lang="sl-SI" sz="1000" b="0" i="0" u="none" strike="noStrike" dirty="0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 dirty="0">
                          <a:effectLst/>
                        </a:rPr>
                        <a:t>Sklad</a:t>
                      </a:r>
                      <a:endParaRPr lang="sl-SI" sz="1000" b="0" i="0" u="none" strike="noStrike" dirty="0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Kategorija regij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Število izbranih operacij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1000" u="none" strike="noStrike">
                          <a:effectLst/>
                        </a:rPr>
                        <a:t>Poleg tega potrjene operacije TP</a:t>
                      </a:r>
                      <a:endParaRPr lang="pl-PL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t"/>
                      <a:r>
                        <a:rPr lang="sl-SI" sz="900" u="none" strike="noStrike">
                          <a:effectLst/>
                        </a:rPr>
                        <a:t>Skupaj</a:t>
                      </a:r>
                      <a:endParaRPr lang="sl-SI" sz="9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900" u="none" strike="noStrike" dirty="0">
                          <a:effectLst/>
                        </a:rPr>
                        <a:t>ESRR - V</a:t>
                      </a:r>
                      <a:endParaRPr lang="sl-SI" sz="900" b="0" i="0" u="none" strike="noStrike" dirty="0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900" u="none" strike="noStrike">
                          <a:effectLst/>
                        </a:rPr>
                        <a:t>Manj razvite</a:t>
                      </a:r>
                      <a:endParaRPr lang="sl-SI" sz="9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l-SI" sz="1000" u="none" strike="noStrike">
                          <a:effectLst/>
                        </a:rPr>
                        <a:t>0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sl-SI" sz="1000" u="none" strike="noStrike">
                          <a:effectLst/>
                        </a:rPr>
                        <a:t>2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Skupaj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 dirty="0">
                          <a:effectLst/>
                        </a:rPr>
                        <a:t>ESRR - Z</a:t>
                      </a:r>
                      <a:endParaRPr lang="sl-SI" sz="1000" b="0" i="0" u="none" strike="noStrike" dirty="0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Bolj razvite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l-SI" sz="1000" u="none" strike="noStrike">
                          <a:effectLst/>
                        </a:rPr>
                        <a:t>0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</a:tr>
              <a:tr h="323850"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Skupaj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 dirty="0">
                          <a:effectLst/>
                        </a:rPr>
                        <a:t>ESS - V</a:t>
                      </a:r>
                      <a:endParaRPr lang="sl-SI" sz="1000" b="0" i="0" u="none" strike="noStrike" dirty="0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 dirty="0">
                          <a:effectLst/>
                        </a:rPr>
                        <a:t>Manj razvite</a:t>
                      </a:r>
                      <a:endParaRPr lang="sl-SI" sz="1000" b="0" i="0" u="none" strike="noStrike" dirty="0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l-SI" sz="1000" u="none" strike="noStrike">
                          <a:effectLst/>
                        </a:rPr>
                        <a:t>1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sl-SI" sz="1000" u="none" strike="noStrike">
                          <a:effectLst/>
                        </a:rPr>
                        <a:t>5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Skupaj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ESS - Z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 dirty="0">
                          <a:effectLst/>
                        </a:rPr>
                        <a:t>Bolj razvite</a:t>
                      </a:r>
                      <a:endParaRPr lang="sl-SI" sz="1000" b="0" i="0" u="none" strike="noStrike" dirty="0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l-SI" sz="1000" u="none" strike="noStrike">
                          <a:effectLst/>
                        </a:rPr>
                        <a:t>3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</a:tr>
              <a:tr h="485775"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Skupaj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Pobuda za zaposlovanje mladih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 dirty="0">
                          <a:effectLst/>
                        </a:rPr>
                        <a:t> </a:t>
                      </a:r>
                      <a:endParaRPr lang="sl-SI" sz="1000" b="0" i="0" u="none" strike="noStrike" dirty="0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l-SI" sz="1000" u="none" strike="noStrike" dirty="0">
                          <a:effectLst/>
                        </a:rPr>
                        <a:t>1</a:t>
                      </a:r>
                      <a:endParaRPr lang="sl-SI" sz="1000" b="0" i="0" u="none" strike="noStrike" dirty="0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 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Skupaj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Kohezijski sklad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 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l-SI" sz="1000" u="none" strike="noStrike" dirty="0">
                          <a:effectLst/>
                        </a:rPr>
                        <a:t>9</a:t>
                      </a:r>
                      <a:endParaRPr lang="sl-SI" sz="1000" b="0" i="0" u="none" strike="noStrike" dirty="0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l-SI" sz="1000" u="none" strike="noStrike">
                          <a:effectLst/>
                        </a:rPr>
                        <a:t>9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SKUPAJ</a:t>
                      </a:r>
                      <a:endParaRPr lang="sl-SI" sz="1000" b="1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14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14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Ograda stranske slik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" name="Ograd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CA67F69-86B5-440E-A3EB-8492952D2372}" type="slidenum">
              <a:rPr lang="sl-SI" smtClean="0"/>
              <a:pPr>
                <a:defRPr/>
              </a:pPr>
              <a:t>5</a:t>
            </a:fld>
            <a:endParaRPr lang="sl-SI"/>
          </a:p>
        </p:txBody>
      </p:sp>
      <p:graphicFrame>
        <p:nvGraphicFramePr>
          <p:cNvPr id="3" name="Tabela 2"/>
          <p:cNvGraphicFramePr>
            <a:graphicFrameLocks noGrp="1"/>
          </p:cNvGraphicFramePr>
          <p:nvPr/>
        </p:nvGraphicFramePr>
        <p:xfrm>
          <a:off x="1143000" y="4964113"/>
          <a:ext cx="4886325" cy="3657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10713"/>
                <a:gridCol w="1432128"/>
                <a:gridCol w="781161"/>
                <a:gridCol w="781161"/>
                <a:gridCol w="781161"/>
              </a:tblGrid>
              <a:tr h="1285875"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 dirty="0">
                          <a:effectLst/>
                        </a:rPr>
                        <a:t>Prednostna os</a:t>
                      </a:r>
                      <a:endParaRPr lang="sl-SI" sz="1000" b="0" i="0" u="none" strike="noStrike" dirty="0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 dirty="0">
                          <a:effectLst/>
                        </a:rPr>
                        <a:t>Sklad</a:t>
                      </a:r>
                      <a:endParaRPr lang="sl-SI" sz="1000" b="0" i="0" u="none" strike="noStrike" dirty="0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Kategorija regij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Število izbranih operacij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1000" u="none" strike="noStrike">
                          <a:effectLst/>
                        </a:rPr>
                        <a:t>Poleg tega potrjene operacije TP</a:t>
                      </a:r>
                      <a:endParaRPr lang="pl-PL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t"/>
                      <a:r>
                        <a:rPr lang="sl-SI" sz="900" u="none" strike="noStrike">
                          <a:effectLst/>
                        </a:rPr>
                        <a:t>Skupaj</a:t>
                      </a:r>
                      <a:endParaRPr lang="sl-SI" sz="9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900" u="none" strike="noStrike" dirty="0">
                          <a:effectLst/>
                        </a:rPr>
                        <a:t>ESRR - V</a:t>
                      </a:r>
                      <a:endParaRPr lang="sl-SI" sz="900" b="0" i="0" u="none" strike="noStrike" dirty="0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900" u="none" strike="noStrike">
                          <a:effectLst/>
                        </a:rPr>
                        <a:t>Manj razvite</a:t>
                      </a:r>
                      <a:endParaRPr lang="sl-SI" sz="9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l-SI" sz="1000" u="none" strike="noStrike">
                          <a:effectLst/>
                        </a:rPr>
                        <a:t>0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sl-SI" sz="1000" u="none" strike="noStrike">
                          <a:effectLst/>
                        </a:rPr>
                        <a:t>2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Skupaj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 dirty="0">
                          <a:effectLst/>
                        </a:rPr>
                        <a:t>ESRR - Z</a:t>
                      </a:r>
                      <a:endParaRPr lang="sl-SI" sz="1000" b="0" i="0" u="none" strike="noStrike" dirty="0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Bolj razvite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l-SI" sz="1000" u="none" strike="noStrike">
                          <a:effectLst/>
                        </a:rPr>
                        <a:t>0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</a:tr>
              <a:tr h="323850"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Skupaj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 dirty="0">
                          <a:effectLst/>
                        </a:rPr>
                        <a:t>ESS - V</a:t>
                      </a:r>
                      <a:endParaRPr lang="sl-SI" sz="1000" b="0" i="0" u="none" strike="noStrike" dirty="0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 dirty="0">
                          <a:effectLst/>
                        </a:rPr>
                        <a:t>Manj razvite</a:t>
                      </a:r>
                      <a:endParaRPr lang="sl-SI" sz="1000" b="0" i="0" u="none" strike="noStrike" dirty="0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l-SI" sz="1000" u="none" strike="noStrike">
                          <a:effectLst/>
                        </a:rPr>
                        <a:t>1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sl-SI" sz="1000" u="none" strike="noStrike">
                          <a:effectLst/>
                        </a:rPr>
                        <a:t>5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Skupaj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ESS - Z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 dirty="0">
                          <a:effectLst/>
                        </a:rPr>
                        <a:t>Bolj razvite</a:t>
                      </a:r>
                      <a:endParaRPr lang="sl-SI" sz="1000" b="0" i="0" u="none" strike="noStrike" dirty="0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l-SI" sz="1000" u="none" strike="noStrike">
                          <a:effectLst/>
                        </a:rPr>
                        <a:t>3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</a:tr>
              <a:tr h="485775"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Skupaj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Pobuda za zaposlovanje mladih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 dirty="0">
                          <a:effectLst/>
                        </a:rPr>
                        <a:t> </a:t>
                      </a:r>
                      <a:endParaRPr lang="sl-SI" sz="1000" b="0" i="0" u="none" strike="noStrike" dirty="0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l-SI" sz="1000" u="none" strike="noStrike" dirty="0">
                          <a:effectLst/>
                        </a:rPr>
                        <a:t>1</a:t>
                      </a:r>
                      <a:endParaRPr lang="sl-SI" sz="1000" b="0" i="0" u="none" strike="noStrike" dirty="0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 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Skupaj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Kohezijski sklad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 </a:t>
                      </a:r>
                      <a:endParaRPr lang="sl-SI" sz="1000" b="0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l-SI" sz="1000" u="none" strike="noStrike" dirty="0">
                          <a:effectLst/>
                        </a:rPr>
                        <a:t>9</a:t>
                      </a:r>
                      <a:endParaRPr lang="sl-SI" sz="1000" b="0" i="0" u="none" strike="noStrike" dirty="0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l-SI" sz="1000" u="none" strike="noStrike">
                          <a:effectLst/>
                        </a:rPr>
                        <a:t>9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000" u="none" strike="noStrike">
                          <a:effectLst/>
                        </a:rPr>
                        <a:t>SKUPAJ</a:t>
                      </a:r>
                      <a:endParaRPr lang="sl-SI" sz="1000" b="1" i="0" u="none" strike="noStrike">
                        <a:solidFill>
                          <a:srgbClr val="22222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14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14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Ograda stranske slik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" name="Ograd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2D4733A-397F-4015-B0A9-DE08A5D63FBE}" type="slidenum">
              <a:rPr lang="sl-SI" smtClean="0"/>
              <a:pPr>
                <a:defRPr/>
              </a:pPr>
              <a:t>6</a:t>
            </a:fld>
            <a:endParaRPr lang="sl-SI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1169988" y="4794250"/>
          <a:ext cx="4116387" cy="50704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8532"/>
                <a:gridCol w="1416744"/>
                <a:gridCol w="1083392"/>
                <a:gridCol w="767719"/>
              </a:tblGrid>
              <a:tr h="498306"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 dirty="0">
                          <a:effectLst/>
                        </a:rPr>
                        <a:t>Prednostna os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Razpoložljivo financiranje skupaj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 dirty="0">
                          <a:effectLst/>
                        </a:rPr>
                        <a:t>Upravičeni skupni stroški izbranih operacij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Delež dodeljenih sredstev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577.173.949,00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2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85.647.847,00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3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717.071.907,00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4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332.904.669,00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5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99.878.744,00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6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480.508.245,00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192.413.356,18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40%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7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312.046.531,00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8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368.882.289,00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41.808.885,83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11%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9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275.379.056,00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286.275.063,00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11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77.592.476,00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12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105.337.690,00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90.732.823,82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86%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13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21.453.139,00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17.360.716,68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81%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14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16.085.056,00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15.783.737,80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98%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Skupaj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3.756.236.661,00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358.099.520,31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10%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Ograda stranske slik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" name="Ograd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2D4733A-397F-4015-B0A9-DE08A5D63FBE}" type="slidenum">
              <a:rPr lang="sl-SI" smtClean="0"/>
              <a:pPr>
                <a:defRPr/>
              </a:pPr>
              <a:t>7</a:t>
            </a:fld>
            <a:endParaRPr lang="sl-SI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1169988" y="4794250"/>
          <a:ext cx="4116387" cy="50704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8532"/>
                <a:gridCol w="1416744"/>
                <a:gridCol w="1083392"/>
                <a:gridCol w="767719"/>
              </a:tblGrid>
              <a:tr h="498306"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 dirty="0">
                          <a:effectLst/>
                        </a:rPr>
                        <a:t>Prednostna os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Razpoložljivo financiranje skupaj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 dirty="0">
                          <a:effectLst/>
                        </a:rPr>
                        <a:t>Upravičeni skupni stroški izbranih operacij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Delež dodeljenih sredstev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577.173.949,00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2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85.647.847,00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3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717.071.907,00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4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332.904.669,00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5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99.878.744,00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6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480.508.245,00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192.413.356,18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40%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7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312.046.531,00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8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368.882.289,00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41.808.885,83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11%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9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275.379.056,00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286.275.063,00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11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77.592.476,00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12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105.337.690,00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90.732.823,82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86%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13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21.453.139,00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17.360.716,68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81%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14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16.085.056,00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15.783.737,80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98%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Skupaj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3.756.236.661,00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358.099.520,31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10%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Ograda stranske slik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" name="Ograd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2D4733A-397F-4015-B0A9-DE08A5D63FBE}" type="slidenum">
              <a:rPr lang="sl-SI" smtClean="0"/>
              <a:pPr>
                <a:defRPr/>
              </a:pPr>
              <a:t>8</a:t>
            </a:fld>
            <a:endParaRPr lang="sl-SI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1169988" y="4794250"/>
          <a:ext cx="4116387" cy="50704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8532"/>
                <a:gridCol w="1416744"/>
                <a:gridCol w="1083392"/>
                <a:gridCol w="767719"/>
              </a:tblGrid>
              <a:tr h="498306"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 dirty="0">
                          <a:effectLst/>
                        </a:rPr>
                        <a:t>Prednostna os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Razpoložljivo financiranje skupaj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 dirty="0">
                          <a:effectLst/>
                        </a:rPr>
                        <a:t>Upravičeni skupni stroški izbranih operacij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Delež dodeljenih sredstev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577.173.949,00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2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85.647.847,00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3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717.071.907,00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4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332.904.669,00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5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99.878.744,00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6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480.508.245,00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192.413.356,18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40%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7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312.046.531,00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8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368.882.289,00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41.808.885,83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11%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9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275.379.056,00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286.275.063,00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11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77.592.476,00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                        -  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0%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12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105.337.690,00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  90.732.823,82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86%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13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21.453.139,00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17.360.716,68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81%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14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      16.085.056,00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15.783.737,80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98%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11"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Skupaj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                        3.756.236.661,00   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             358.099.520,31   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10%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Ograda stranske slik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Ograda opomb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l-SI" altLang="sl-SI" smtClean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1F48C3-1A3B-402C-B34A-5E661DC4A855}" type="slidenum">
              <a:rPr lang="sl-SI" smtClean="0"/>
              <a:pPr>
                <a:defRPr/>
              </a:pPr>
              <a:t>9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CBEF0-E22D-40C5-A5DF-5F5C0824120D}" type="datetimeFigureOut">
              <a:rPr lang="en-US"/>
              <a:pPr>
                <a:defRPr/>
              </a:pPr>
              <a:t>6/12/2017</a:t>
            </a:fld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3267D-DAEE-4F2C-9E9A-8C26179CD5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86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0C0F1-9A66-4A1A-9C99-906560A5BC7D}" type="datetimeFigureOut">
              <a:rPr lang="en-US"/>
              <a:pPr>
                <a:defRPr/>
              </a:pPr>
              <a:t>6/12/2017</a:t>
            </a:fld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02C30-23E6-43F9-AEAE-FB343533F0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615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E2FBE-3DCB-4732-A34E-71579857322C}" type="datetimeFigureOut">
              <a:rPr lang="en-US"/>
              <a:pPr>
                <a:defRPr/>
              </a:pPr>
              <a:t>6/12/2017</a:t>
            </a:fld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E0B8F-3D9F-4A87-AFC2-F7F335C5C6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906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5570538"/>
            <a:ext cx="2311400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5972175"/>
            <a:ext cx="2557463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6425" y="2532063"/>
            <a:ext cx="10110788" cy="288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0"/>
          <p:cNvSpPr txBox="1">
            <a:spLocks noChangeArrowheads="1"/>
          </p:cNvSpPr>
          <p:nvPr userDrawn="1"/>
        </p:nvSpPr>
        <p:spPr bwMode="auto">
          <a:xfrm>
            <a:off x="6235700" y="1366838"/>
            <a:ext cx="19224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defRPr/>
            </a:pPr>
            <a:r>
              <a:rPr lang="en-US" altLang="en-US" sz="1600" smtClean="0"/>
              <a:t>www.eu-skladi.si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63152" y="340391"/>
            <a:ext cx="5385585" cy="1277937"/>
          </a:xfrm>
        </p:spPr>
        <p:txBody>
          <a:bodyPr>
            <a:normAutofit/>
          </a:bodyPr>
          <a:lstStyle>
            <a:lvl1pPr algn="l">
              <a:defRPr sz="36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0741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oveska rib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198914">
            <a:off x="7043738" y="420688"/>
            <a:ext cx="3143250" cy="165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58323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el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7799388" y="73025"/>
            <a:ext cx="2368550" cy="253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12824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ravl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7700963" y="-412750"/>
            <a:ext cx="2241550" cy="276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34642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p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9325" y="38100"/>
            <a:ext cx="4879975" cy="245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4918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7705725" y="190500"/>
            <a:ext cx="2381250" cy="214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47196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8420100" y="-12700"/>
            <a:ext cx="1787525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19205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mele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738" y="180975"/>
            <a:ext cx="2497137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5663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F632E-D618-4A66-B84C-355CD173450A}" type="datetimeFigureOut">
              <a:rPr lang="en-US"/>
              <a:pPr>
                <a:defRPr/>
              </a:pPr>
              <a:t>6/12/2017</a:t>
            </a:fld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CC1D9-5C47-4FF2-B02C-AC5BD6ECBB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4439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5570538"/>
            <a:ext cx="2311400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5972175"/>
            <a:ext cx="2557463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00076" y="2323303"/>
            <a:ext cx="7984947" cy="1277937"/>
          </a:xfrm>
        </p:spPr>
        <p:txBody>
          <a:bodyPr>
            <a:normAutofit/>
          </a:bodyPr>
          <a:lstStyle>
            <a:lvl1pPr algn="ctr">
              <a:defRPr sz="28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565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FA4BC-29F3-4E92-8526-83CB58AE0E2B}" type="datetimeFigureOut">
              <a:rPr lang="en-US"/>
              <a:pPr>
                <a:defRPr/>
              </a:pPr>
              <a:t>6/12/2017</a:t>
            </a:fld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CB49A-11FF-4F64-B650-F35A72BC2E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915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94EB5-09C0-443C-A1BF-2A58D73F1A7D}" type="datetimeFigureOut">
              <a:rPr lang="en-US"/>
              <a:pPr>
                <a:defRPr/>
              </a:pPr>
              <a:t>6/12/2017</a:t>
            </a:fld>
            <a:endParaRPr lang="en-US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23ACC-A243-4222-82A2-FD0DF2D0AE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903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A7A34-7671-4CD3-9EA0-D937EFE65765}" type="datetimeFigureOut">
              <a:rPr lang="en-US"/>
              <a:pPr>
                <a:defRPr/>
              </a:pPr>
              <a:t>6/12/2017</a:t>
            </a:fld>
            <a:endParaRPr lang="en-US"/>
          </a:p>
        </p:txBody>
      </p:sp>
      <p:sp>
        <p:nvSpPr>
          <p:cNvPr id="8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75EC1-329A-4F8A-B28D-68CBEF6E7C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941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4A90E-BF6D-4019-BAEE-837ABACF69FA}" type="datetimeFigureOut">
              <a:rPr lang="en-US"/>
              <a:pPr>
                <a:defRPr/>
              </a:pPr>
              <a:t>6/12/2017</a:t>
            </a:fld>
            <a:endParaRPr lang="en-US"/>
          </a:p>
        </p:txBody>
      </p:sp>
      <p:sp>
        <p:nvSpPr>
          <p:cNvPr id="4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AF9B8-2D7F-4DA6-8D44-0A31F9612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981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C4660-2727-40C9-B2B4-47281DB70500}" type="datetimeFigureOut">
              <a:rPr lang="en-US"/>
              <a:pPr>
                <a:defRPr/>
              </a:pPr>
              <a:t>6/12/2017</a:t>
            </a:fld>
            <a:endParaRPr lang="en-US"/>
          </a:p>
        </p:txBody>
      </p:sp>
      <p:sp>
        <p:nvSpPr>
          <p:cNvPr id="3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A9960-6B06-4604-84F6-FC82686D15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723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B1BB6-E267-497B-8281-0ECDBC67E95A}" type="datetimeFigureOut">
              <a:rPr lang="en-US"/>
              <a:pPr>
                <a:defRPr/>
              </a:pPr>
              <a:t>6/12/2017</a:t>
            </a:fld>
            <a:endParaRPr lang="en-US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2F863-FF63-42FC-87ED-05E7C8EB98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6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E0957-D120-461B-B46D-D5B7616CDBB3}" type="datetimeFigureOut">
              <a:rPr lang="en-US"/>
              <a:pPr>
                <a:defRPr/>
              </a:pPr>
              <a:t>6/12/2017</a:t>
            </a:fld>
            <a:endParaRPr lang="en-US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3BF2E-46DC-4054-9828-5BD0AA7274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832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grada naslova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 naslova matrice</a:t>
            </a:r>
          </a:p>
        </p:txBody>
      </p:sp>
      <p:sp>
        <p:nvSpPr>
          <p:cNvPr id="1027" name="Ograda besedila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sloge besedila matrice</a:t>
            </a:r>
          </a:p>
          <a:p>
            <a:pPr lvl="1"/>
            <a:r>
              <a:rPr lang="sl-SI" altLang="sl-SI" smtClean="0"/>
              <a:t>Druga raven</a:t>
            </a:r>
          </a:p>
          <a:p>
            <a:pPr lvl="2"/>
            <a:r>
              <a:rPr lang="sl-SI" altLang="sl-SI" smtClean="0"/>
              <a:t>Tretja raven</a:t>
            </a:r>
          </a:p>
          <a:p>
            <a:pPr lvl="3"/>
            <a:r>
              <a:rPr lang="sl-SI" altLang="sl-SI" smtClean="0"/>
              <a:t>Četrta raven</a:t>
            </a:r>
          </a:p>
          <a:p>
            <a:pPr lvl="4"/>
            <a:r>
              <a:rPr lang="sl-SI" altLang="sl-SI" smtClean="0"/>
              <a:t>Peta raven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FF3DB97-06F5-40B1-8413-07EF1D1C7721}" type="datetimeFigureOut">
              <a:rPr lang="en-US"/>
              <a:pPr>
                <a:defRPr/>
              </a:pPr>
              <a:t>6/12/2017</a:t>
            </a:fld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C7B5DAE-A4E0-4BA5-A0E8-7F75633FFD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3" r:id="rId1"/>
    <p:sldLayoutId id="2147484014" r:id="rId2"/>
    <p:sldLayoutId id="2147484015" r:id="rId3"/>
    <p:sldLayoutId id="2147484016" r:id="rId4"/>
    <p:sldLayoutId id="2147484017" r:id="rId5"/>
    <p:sldLayoutId id="2147484018" r:id="rId6"/>
    <p:sldLayoutId id="2147484019" r:id="rId7"/>
    <p:sldLayoutId id="2147484020" r:id="rId8"/>
    <p:sldLayoutId id="2147484021" r:id="rId9"/>
    <p:sldLayoutId id="2147484022" r:id="rId10"/>
    <p:sldLayoutId id="2147484023" r:id="rId11"/>
    <p:sldLayoutId id="2147484024" r:id="rId12"/>
    <p:sldLayoutId id="2147484025" r:id="rId13"/>
    <p:sldLayoutId id="2147484028" r:id="rId14"/>
    <p:sldLayoutId id="2147484029" r:id="rId15"/>
    <p:sldLayoutId id="2147484032" r:id="rId16"/>
    <p:sldLayoutId id="2147484033" r:id="rId17"/>
    <p:sldLayoutId id="2147484035" r:id="rId18"/>
    <p:sldLayoutId id="2147484036" r:id="rId19"/>
    <p:sldLayoutId id="2147484037" r:id="rId20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3" Type="http://schemas.openxmlformats.org/officeDocument/2006/relationships/image" Target="../media/image12.jpe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37.jpg"/><Relationship Id="rId18" Type="http://schemas.openxmlformats.org/officeDocument/2006/relationships/image" Target="../media/image42.jpg"/><Relationship Id="rId3" Type="http://schemas.openxmlformats.org/officeDocument/2006/relationships/image" Target="../media/image13.png"/><Relationship Id="rId21" Type="http://schemas.openxmlformats.org/officeDocument/2006/relationships/image" Target="../media/image45.jpg"/><Relationship Id="rId7" Type="http://schemas.openxmlformats.org/officeDocument/2006/relationships/image" Target="../media/image17.png"/><Relationship Id="rId12" Type="http://schemas.openxmlformats.org/officeDocument/2006/relationships/image" Target="../media/image36.jpg"/><Relationship Id="rId17" Type="http://schemas.openxmlformats.org/officeDocument/2006/relationships/image" Target="../media/image41.jpg"/><Relationship Id="rId2" Type="http://schemas.openxmlformats.org/officeDocument/2006/relationships/notesSlide" Target="../notesSlides/notesSlide18.xml"/><Relationship Id="rId16" Type="http://schemas.openxmlformats.org/officeDocument/2006/relationships/image" Target="../media/image40.jpg"/><Relationship Id="rId20" Type="http://schemas.openxmlformats.org/officeDocument/2006/relationships/image" Target="../media/image44.jp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24" Type="http://schemas.openxmlformats.org/officeDocument/2006/relationships/image" Target="../media/image48.jpg"/><Relationship Id="rId5" Type="http://schemas.openxmlformats.org/officeDocument/2006/relationships/image" Target="../media/image15.png"/><Relationship Id="rId15" Type="http://schemas.openxmlformats.org/officeDocument/2006/relationships/image" Target="../media/image39.jpg"/><Relationship Id="rId23" Type="http://schemas.openxmlformats.org/officeDocument/2006/relationships/image" Target="../media/image47.jpg"/><Relationship Id="rId10" Type="http://schemas.openxmlformats.org/officeDocument/2006/relationships/image" Target="../media/image20.png"/><Relationship Id="rId19" Type="http://schemas.openxmlformats.org/officeDocument/2006/relationships/image" Target="../media/image43.jp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38.jpg"/><Relationship Id="rId22" Type="http://schemas.openxmlformats.org/officeDocument/2006/relationships/image" Target="../media/image46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1212850"/>
            <a:ext cx="6165850" cy="127793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l-SI" alt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Izvajanje Operativnega programa za programsko obdobje 2014–2020 za cilj „naložbe za rast in delovna mesta„ </a:t>
            </a:r>
            <a:r>
              <a:rPr lang="en-US" alt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alt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1"/>
          <p:cNvSpPr txBox="1">
            <a:spLocks noChangeArrowheads="1"/>
          </p:cNvSpPr>
          <p:nvPr/>
        </p:nvSpPr>
        <p:spPr bwMode="auto">
          <a:xfrm>
            <a:off x="657225" y="647700"/>
            <a:ext cx="711517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sl-SI" altLang="sl-SI" sz="3600" b="1" dirty="0" smtClean="0"/>
              <a:t>KAZALNIKI </a:t>
            </a:r>
            <a:r>
              <a:rPr lang="en-US" sz="3600" b="1" dirty="0" smtClean="0"/>
              <a:t>UČINKOV Z NAJVIŠJIM PRIRASTOM</a:t>
            </a:r>
            <a:r>
              <a:rPr lang="sl-SI" sz="3600" b="1" dirty="0" smtClean="0"/>
              <a:t> DO 31.12.2017		- 2</a:t>
            </a:r>
            <a:endParaRPr lang="sl-SI" altLang="sl-SI" sz="3600" b="1" dirty="0"/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3564534"/>
              </p:ext>
            </p:extLst>
          </p:nvPr>
        </p:nvGraphicFramePr>
        <p:xfrm>
          <a:off x="304802" y="1798479"/>
          <a:ext cx="8351517" cy="4556601"/>
        </p:xfrm>
        <a:graphic>
          <a:graphicData uri="http://schemas.openxmlformats.org/drawingml/2006/table">
            <a:tbl>
              <a:tblPr firstRow="1" firstCol="1" bandRow="1">
                <a:tableStyleId>{5202B0CA-FC54-4496-8BCA-5EF66A818D29}</a:tableStyleId>
              </a:tblPr>
              <a:tblGrid>
                <a:gridCol w="1044349"/>
                <a:gridCol w="4174121"/>
                <a:gridCol w="1044349"/>
                <a:gridCol w="1044349"/>
                <a:gridCol w="1044349"/>
              </a:tblGrid>
              <a:tr h="1078488">
                <a:tc>
                  <a:txBody>
                    <a:bodyPr/>
                    <a:lstStyle/>
                    <a:p>
                      <a:r>
                        <a:rPr lang="sl-SI" sz="1600" dirty="0">
                          <a:effectLst/>
                        </a:rPr>
                        <a:t>Šifra kazalnika</a:t>
                      </a:r>
                      <a:endParaRPr lang="sl-SI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1600" dirty="0">
                          <a:effectLst/>
                        </a:rPr>
                        <a:t>Naziv kazalnika</a:t>
                      </a:r>
                      <a:endParaRPr lang="sl-SI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1600" dirty="0">
                          <a:effectLst/>
                        </a:rPr>
                        <a:t>Regija</a:t>
                      </a:r>
                      <a:endParaRPr lang="sl-SI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1600" dirty="0">
                          <a:effectLst/>
                        </a:rPr>
                        <a:t>Dosežena vrednost v 2016</a:t>
                      </a:r>
                      <a:endParaRPr lang="sl-SI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1600" dirty="0">
                          <a:effectLst/>
                        </a:rPr>
                        <a:t>Doseganje ciljne vrednost</a:t>
                      </a:r>
                      <a:endParaRPr lang="sl-SI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</a:tr>
              <a:tr h="392178">
                <a:tc rowSpan="2">
                  <a:txBody>
                    <a:bodyPr/>
                    <a:lstStyle/>
                    <a:p>
                      <a:pPr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 dirty="0">
                          <a:effectLst/>
                        </a:rPr>
                        <a:t>10.14</a:t>
                      </a:r>
                      <a:endParaRPr lang="sl-SI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 dirty="0">
                          <a:effectLst/>
                        </a:rPr>
                        <a:t>Število mladih vključenih v štipendijske sheme (število)</a:t>
                      </a:r>
                      <a:endParaRPr lang="sl-SI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Manj razvite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 dirty="0">
                          <a:effectLst/>
                        </a:rPr>
                        <a:t>358</a:t>
                      </a:r>
                      <a:endParaRPr lang="sl-SI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 dirty="0">
                          <a:effectLst/>
                        </a:rPr>
                        <a:t>12%</a:t>
                      </a:r>
                      <a:endParaRPr lang="sl-SI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</a:tr>
              <a:tr h="392178"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Bolj razvite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 dirty="0">
                          <a:effectLst/>
                        </a:rPr>
                        <a:t>215</a:t>
                      </a:r>
                      <a:endParaRPr lang="sl-SI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16%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</a:tr>
              <a:tr h="392178">
                <a:tc rowSpan="2">
                  <a:txBody>
                    <a:bodyPr/>
                    <a:lstStyle/>
                    <a:p>
                      <a:pPr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9.8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Število oseb iz ranljivih ciljnih skupin vključenih v program (število)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Manj razvite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 dirty="0">
                          <a:effectLst/>
                        </a:rPr>
                        <a:t>780</a:t>
                      </a:r>
                      <a:endParaRPr lang="sl-SI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7,5%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</a:tr>
              <a:tr h="506313"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 dirty="0">
                          <a:effectLst/>
                        </a:rPr>
                        <a:t>Bolj razvite</a:t>
                      </a:r>
                      <a:endParaRPr lang="sl-SI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 dirty="0">
                          <a:effectLst/>
                        </a:rPr>
                        <a:t>375</a:t>
                      </a:r>
                      <a:endParaRPr lang="sl-SI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4,4%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</a:tr>
              <a:tr h="533400">
                <a:tc>
                  <a:txBody>
                    <a:bodyPr/>
                    <a:lstStyle/>
                    <a:p>
                      <a:pPr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CO19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Čiščenje odpadne vode: Dodatni prebivalci, deležni boljšega čiščenja odpadne vode (število)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Celotna SLO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 dirty="0">
                          <a:effectLst/>
                        </a:rPr>
                        <a:t>6.576</a:t>
                      </a:r>
                      <a:endParaRPr lang="sl-SI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7%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</a:tr>
              <a:tr h="392178">
                <a:tc rowSpan="2">
                  <a:txBody>
                    <a:bodyPr/>
                    <a:lstStyle/>
                    <a:p>
                      <a:pPr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11.9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Število podprtih organov za implementacijo sistema kakovosti (število)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Manj razvite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 dirty="0">
                          <a:effectLst/>
                        </a:rPr>
                        <a:t>1</a:t>
                      </a:r>
                      <a:endParaRPr lang="sl-SI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3%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</a:tr>
              <a:tr h="392178"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Bolj razvite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 dirty="0">
                          <a:effectLst/>
                        </a:rPr>
                        <a:t>1</a:t>
                      </a:r>
                      <a:endParaRPr lang="sl-SI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 dirty="0">
                          <a:effectLst/>
                        </a:rPr>
                        <a:t>4%</a:t>
                      </a:r>
                      <a:endParaRPr lang="sl-SI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433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560388" y="3317875"/>
            <a:ext cx="6165850" cy="127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marL="457200" indent="-45720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l-SI" alt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STANJE NA DAN </a:t>
            </a:r>
            <a:r>
              <a:rPr lang="sl-SI" altLang="en-US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31. 5. 2017</a:t>
            </a:r>
            <a:endParaRPr lang="en-GB" altLang="en-US" sz="2800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60388" y="1365250"/>
            <a:ext cx="6165850" cy="1277938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sl-SI" altLang="en-US"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Izvajanje Operativnega programa za programsko obdobje 2014–2020 za cilj „naložbe za rast in delovna mesta„ </a:t>
            </a:r>
            <a:r>
              <a:rPr lang="en-US" altLang="en-US"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alt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24" name="Picture 2" descr="G:\SVRK\CGP SVRK\CGP EKP 2014 - 2020\Logotipi_EKP barvni\strukturni_in_investicijski_skladi\Logo_EKP_strukturni_in_investicijski_skladi_SL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4575" y="4749800"/>
            <a:ext cx="3832225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14" descr="medve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5133975"/>
            <a:ext cx="8826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5" descr="kamele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413" y="2871788"/>
            <a:ext cx="81915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13" descr="kenguru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4837113"/>
            <a:ext cx="8302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Picture 6" descr="konj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617538"/>
            <a:ext cx="60325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9" name="Picture 12" descr="gepard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2627313"/>
            <a:ext cx="1065212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0" name="Picture 7" descr="c¦îebel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288" y="803275"/>
            <a:ext cx="696912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1" name="Picture 11" descr="z¦îelva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868363"/>
            <a:ext cx="461962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2" name="Picture 8" descr="pajek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63" y="5557838"/>
            <a:ext cx="641350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3" name="Picture 10" descr="c¦îloves¦îka_ribica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450" y="5937250"/>
            <a:ext cx="6350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4" name="Picture 9" descr="mravlja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5350" y="3451225"/>
            <a:ext cx="627063" cy="79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5" name="Rectangle 16"/>
          <p:cNvSpPr>
            <a:spLocks noChangeArrowheads="1"/>
          </p:cNvSpPr>
          <p:nvPr/>
        </p:nvSpPr>
        <p:spPr bwMode="auto">
          <a:xfrm>
            <a:off x="-212725" y="8842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>
              <a:spcBef>
                <a:spcPct val="0"/>
              </a:spcBef>
              <a:buFontTx/>
              <a:buNone/>
            </a:pPr>
            <a:endParaRPr lang="sl-SI" altLang="sl-SI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495301" y="647700"/>
            <a:ext cx="741426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sl-SI" altLang="en-US" sz="3600" b="1" dirty="0"/>
              <a:t>POUDARKI  IZVAJANJA </a:t>
            </a:r>
            <a:r>
              <a:rPr lang="sl-SI" altLang="en-US" sz="3600" b="1" dirty="0" smtClean="0">
                <a:solidFill>
                  <a:schemeClr val="accent2"/>
                </a:solidFill>
              </a:rPr>
              <a:t>DO 31.5.2017</a:t>
            </a:r>
          </a:p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sl-SI" altLang="sl-SI" sz="2000" b="1" dirty="0" smtClean="0"/>
              <a:t>V PRIMERJAVI S STANJEM DO KONCA 2016</a:t>
            </a:r>
            <a:endParaRPr lang="en-US" altLang="sl-SI" sz="2000" b="1" dirty="0"/>
          </a:p>
        </p:txBody>
      </p:sp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533401" y="1514475"/>
            <a:ext cx="8191500" cy="429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85750" lvl="1" eaLnBrk="0" hangingPunct="0">
              <a:lnSpc>
                <a:spcPct val="20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sl-SI" sz="2400" b="1" dirty="0"/>
              <a:t>izpolnjene vse splošne in tematske predhodne pogojenosti </a:t>
            </a:r>
          </a:p>
          <a:p>
            <a:pPr marL="285750" lvl="1" eaLnBrk="0" hangingPunct="0">
              <a:lnSpc>
                <a:spcPct val="20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sl-SI" sz="2400" b="1" dirty="0"/>
              <a:t>uspešno zaključena akreditacija sistema s strani </a:t>
            </a:r>
            <a:r>
              <a:rPr lang="sl-SI" sz="2400" b="1" dirty="0" smtClean="0"/>
              <a:t>EK</a:t>
            </a:r>
            <a:endParaRPr lang="sl-SI" sz="2400" b="1" dirty="0"/>
          </a:p>
          <a:p>
            <a:pPr marL="285750" lvl="1" eaLnBrk="0" hangingPunct="0">
              <a:lnSpc>
                <a:spcPct val="20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sl-SI" sz="2400" b="1" dirty="0" smtClean="0"/>
              <a:t>omogočena povračila </a:t>
            </a:r>
            <a:r>
              <a:rPr lang="sl-SI" sz="2400" b="1" dirty="0"/>
              <a:t>sredstev iz proračuna </a:t>
            </a:r>
            <a:r>
              <a:rPr lang="sl-SI" sz="2400" b="1" dirty="0" smtClean="0"/>
              <a:t>EU</a:t>
            </a:r>
          </a:p>
          <a:p>
            <a:pPr marL="285750" lvl="1" eaLnBrk="0" hangingPunct="0">
              <a:lnSpc>
                <a:spcPct val="20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sl-SI" sz="2400" b="1" dirty="0" smtClean="0"/>
              <a:t>dodeljenih </a:t>
            </a:r>
            <a:r>
              <a:rPr lang="sl-SI" sz="2400" b="1" dirty="0"/>
              <a:t>27,5% razpoložljivih sredstev</a:t>
            </a:r>
          </a:p>
          <a:p>
            <a:pPr marL="285750" lvl="1" eaLnBrk="0" hangingPunct="0">
              <a:lnSpc>
                <a:spcPct val="20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sl-SI" sz="2400" b="1" dirty="0"/>
              <a:t>izplačanih 3,6%  razpoložljivih </a:t>
            </a:r>
            <a:r>
              <a:rPr lang="sl-SI" sz="2400" b="1" dirty="0" smtClean="0"/>
              <a:t>sredstev</a:t>
            </a:r>
            <a:endParaRPr lang="sl-SI" sz="2400" b="1" dirty="0"/>
          </a:p>
        </p:txBody>
      </p:sp>
      <p:sp>
        <p:nvSpPr>
          <p:cNvPr id="2" name="PoljeZBesedilom 1"/>
          <p:cNvSpPr txBox="1"/>
          <p:nvPr/>
        </p:nvSpPr>
        <p:spPr>
          <a:xfrm>
            <a:off x="175260" y="3870960"/>
            <a:ext cx="8724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lvl="1" indent="-342900" eaLnBrk="0" hangingPunct="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l-SI" sz="2400" b="1" dirty="0" smtClean="0">
                <a:solidFill>
                  <a:schemeClr val="accent2"/>
                </a:solidFill>
              </a:rPr>
              <a:t>   Povračila iz EU proračuna v višini </a:t>
            </a:r>
            <a:r>
              <a:rPr lang="sl-SI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69 mio EUR </a:t>
            </a:r>
            <a:r>
              <a:rPr lang="sl-SI" sz="1400" b="1" dirty="0" smtClean="0">
                <a:solidFill>
                  <a:schemeClr val="accent2"/>
                </a:solidFill>
              </a:rPr>
              <a:t>(2% razpoložljivih sredstev)</a:t>
            </a:r>
            <a:endParaRPr lang="sl-SI" sz="1400" b="1" dirty="0">
              <a:solidFill>
                <a:schemeClr val="accent2"/>
              </a:solidFill>
            </a:endParaRPr>
          </a:p>
        </p:txBody>
      </p:sp>
      <p:sp>
        <p:nvSpPr>
          <p:cNvPr id="5" name="PoljeZBesedilom 4"/>
          <p:cNvSpPr txBox="1"/>
          <p:nvPr/>
        </p:nvSpPr>
        <p:spPr>
          <a:xfrm>
            <a:off x="175260" y="4792980"/>
            <a:ext cx="8869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lvl="1" indent="-342900" eaLnBrk="0" hangingPunct="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l-SI" sz="2400" b="1" dirty="0" smtClean="0">
                <a:solidFill>
                  <a:schemeClr val="accent2"/>
                </a:solidFill>
              </a:rPr>
              <a:t>   Dodeljenih </a:t>
            </a:r>
            <a:r>
              <a:rPr lang="sl-SI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33% </a:t>
            </a:r>
            <a:r>
              <a:rPr lang="sl-SI" sz="2400" b="1" dirty="0" smtClean="0">
                <a:solidFill>
                  <a:schemeClr val="accent2"/>
                </a:solidFill>
              </a:rPr>
              <a:t>razpoložljivih sredstev </a:t>
            </a:r>
            <a:r>
              <a:rPr lang="sl-SI" sz="1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(preko 1 </a:t>
            </a:r>
            <a:r>
              <a:rPr lang="sl-SI" sz="16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mrd</a:t>
            </a:r>
            <a:r>
              <a:rPr lang="sl-SI" sz="1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EUR EU sredstev)</a:t>
            </a:r>
            <a:endParaRPr lang="sl-SI" sz="16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PoljeZBesedilom 5"/>
          <p:cNvSpPr txBox="1"/>
          <p:nvPr/>
        </p:nvSpPr>
        <p:spPr>
          <a:xfrm>
            <a:off x="175260" y="5650885"/>
            <a:ext cx="872489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lvl="1" indent="-342900" eaLnBrk="0" hangingPunct="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l-SI" sz="2400" b="1" dirty="0" smtClean="0">
                <a:solidFill>
                  <a:schemeClr val="accent2"/>
                </a:solidFill>
              </a:rPr>
              <a:t>   Izplačanih </a:t>
            </a:r>
            <a:r>
              <a:rPr lang="sl-SI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30%</a:t>
            </a:r>
            <a:r>
              <a:rPr lang="sl-SI" sz="1400" b="1" dirty="0" smtClean="0">
                <a:solidFill>
                  <a:schemeClr val="accent2"/>
                </a:solidFill>
              </a:rPr>
              <a:t> </a:t>
            </a:r>
            <a:r>
              <a:rPr lang="sl-SI" sz="2400" b="1" dirty="0">
                <a:solidFill>
                  <a:schemeClr val="accent2"/>
                </a:solidFill>
              </a:rPr>
              <a:t>razpoložljivih</a:t>
            </a:r>
            <a:r>
              <a:rPr lang="sl-SI" sz="1400" b="1" dirty="0" smtClean="0">
                <a:solidFill>
                  <a:schemeClr val="accent2"/>
                </a:solidFill>
              </a:rPr>
              <a:t> </a:t>
            </a:r>
            <a:r>
              <a:rPr lang="sl-SI" sz="2400" b="1" dirty="0" smtClean="0">
                <a:solidFill>
                  <a:schemeClr val="accent2"/>
                </a:solidFill>
              </a:rPr>
              <a:t>sredstev </a:t>
            </a:r>
            <a:r>
              <a:rPr lang="sl-SI" sz="1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(cca 932 mio EUR EU sredstev)</a:t>
            </a:r>
          </a:p>
          <a:p>
            <a:pPr marL="628650" lvl="1" indent="-342900" eaLnBrk="0" hangingPunct="0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sl-SI" sz="1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428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657225" y="647700"/>
            <a:ext cx="801052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l-SI" altLang="en-US" b="1" dirty="0"/>
              <a:t>IZVAJANJE PREDNOSTNIH OSI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sl-SI" altLang="en-US" b="1" dirty="0" smtClean="0">
                <a:solidFill>
                  <a:schemeClr val="accent2"/>
                </a:solidFill>
              </a:rPr>
              <a:t>DO 31.5.2017</a:t>
            </a:r>
            <a:r>
              <a:rPr lang="sl-SI" altLang="en-US" b="1" dirty="0" smtClean="0"/>
              <a:t>– ODLOČITVE</a:t>
            </a:r>
            <a:endParaRPr lang="en-US" altLang="sl-SI" sz="2000" dirty="0"/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6" name="Pravokotnik 5"/>
          <p:cNvSpPr/>
          <p:nvPr/>
        </p:nvSpPr>
        <p:spPr>
          <a:xfrm>
            <a:off x="1732669" y="1904332"/>
            <a:ext cx="2539221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hangingPunct="0"/>
            <a:r>
              <a:rPr lang="sl-SI" altLang="sl-SI" b="1" dirty="0" smtClean="0">
                <a:ea typeface="Times New Roman" pitchFamily="18" charset="0"/>
                <a:cs typeface="Arial" pitchFamily="34" charset="0"/>
              </a:rPr>
              <a:t>DO 31.12.2016</a:t>
            </a:r>
          </a:p>
          <a:p>
            <a:pPr lvl="0" algn="ctr" eaLnBrk="0" hangingPunct="0"/>
            <a:r>
              <a:rPr lang="sl-SI" altLang="sl-SI" b="1" dirty="0" smtClean="0">
                <a:ea typeface="Times New Roman" pitchFamily="18" charset="0"/>
                <a:cs typeface="Arial" pitchFamily="34" charset="0"/>
              </a:rPr>
              <a:t>SKUPAJ </a:t>
            </a:r>
            <a:r>
              <a:rPr lang="sl-SI" altLang="sl-SI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162</a:t>
            </a:r>
            <a:r>
              <a:rPr lang="sl-SI" altLang="sl-SI" b="1" dirty="0" smtClean="0">
                <a:ea typeface="Times New Roman" pitchFamily="18" charset="0"/>
                <a:cs typeface="Arial" pitchFamily="34" charset="0"/>
              </a:rPr>
              <a:t> ODLOČITEV </a:t>
            </a:r>
            <a:endParaRPr lang="sl-SI" altLang="sl-SI" sz="800" dirty="0">
              <a:cs typeface="Arial" pitchFamily="34" charset="0"/>
            </a:endParaRPr>
          </a:p>
        </p:txBody>
      </p:sp>
      <p:sp>
        <p:nvSpPr>
          <p:cNvPr id="7" name="Pravokotnik 6"/>
          <p:cNvSpPr/>
          <p:nvPr/>
        </p:nvSpPr>
        <p:spPr>
          <a:xfrm>
            <a:off x="5045828" y="1892568"/>
            <a:ext cx="261616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hangingPunct="0"/>
            <a:r>
              <a:rPr lang="sl-SI" altLang="sl-SI" b="1" dirty="0" smtClean="0">
                <a:solidFill>
                  <a:schemeClr val="accent2"/>
                </a:solidFill>
                <a:ea typeface="Times New Roman" pitchFamily="18" charset="0"/>
                <a:cs typeface="Arial" pitchFamily="34" charset="0"/>
              </a:rPr>
              <a:t>DO 31.5.2017 </a:t>
            </a:r>
          </a:p>
          <a:p>
            <a:pPr lvl="0" algn="ctr" eaLnBrk="0" hangingPunct="0"/>
            <a:r>
              <a:rPr lang="sl-SI" altLang="sl-SI" b="1" dirty="0" smtClean="0">
                <a:solidFill>
                  <a:schemeClr val="accent2"/>
                </a:solidFill>
                <a:ea typeface="Times New Roman" pitchFamily="18" charset="0"/>
                <a:cs typeface="Arial" pitchFamily="34" charset="0"/>
              </a:rPr>
              <a:t>SKUPAJ </a:t>
            </a:r>
            <a:r>
              <a:rPr lang="sl-SI" altLang="sl-SI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208</a:t>
            </a:r>
            <a:r>
              <a:rPr lang="sl-SI" altLang="sl-SI" b="1" dirty="0" smtClean="0">
                <a:solidFill>
                  <a:schemeClr val="accent2"/>
                </a:solidFill>
                <a:ea typeface="Times New Roman" pitchFamily="18" charset="0"/>
                <a:cs typeface="Arial" pitchFamily="34" charset="0"/>
              </a:rPr>
              <a:t> ODLOČITEV </a:t>
            </a:r>
            <a:endParaRPr lang="sl-SI" altLang="sl-SI" sz="800" dirty="0">
              <a:solidFill>
                <a:schemeClr val="accent2"/>
              </a:solidFill>
              <a:cs typeface="Arial" pitchFamily="34" charset="0"/>
            </a:endParaRPr>
          </a:p>
        </p:txBody>
      </p:sp>
      <p:graphicFrame>
        <p:nvGraphicFramePr>
          <p:cNvPr id="8" name="Grafikon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3312430"/>
              </p:ext>
            </p:extLst>
          </p:nvPr>
        </p:nvGraphicFramePr>
        <p:xfrm>
          <a:off x="487680" y="2273664"/>
          <a:ext cx="8656320" cy="4279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12865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Box 1"/>
          <p:cNvSpPr txBox="1">
            <a:spLocks noChangeArrowheads="1"/>
          </p:cNvSpPr>
          <p:nvPr/>
        </p:nvSpPr>
        <p:spPr bwMode="auto">
          <a:xfrm>
            <a:off x="640080" y="355600"/>
            <a:ext cx="719328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l-SI" altLang="en-US" sz="2800" b="1" dirty="0"/>
              <a:t>IZVAJANJE PREDNOSTNIH OSI </a:t>
            </a:r>
            <a:r>
              <a:rPr lang="sl-SI" altLang="en-US" sz="2800" b="1" dirty="0">
                <a:solidFill>
                  <a:schemeClr val="accent2"/>
                </a:solidFill>
              </a:rPr>
              <a:t>DO </a:t>
            </a:r>
            <a:r>
              <a:rPr lang="sl-SI" altLang="en-US" sz="2800" b="1" dirty="0" smtClean="0">
                <a:solidFill>
                  <a:schemeClr val="accent2"/>
                </a:solidFill>
              </a:rPr>
              <a:t>31.5.2017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sl-SI" altLang="en-US" sz="2400" b="1" dirty="0" smtClean="0"/>
              <a:t>– </a:t>
            </a:r>
            <a:r>
              <a:rPr lang="sl-SI" altLang="en-US" sz="2400" b="1" dirty="0"/>
              <a:t>FINANČNA </a:t>
            </a:r>
            <a:r>
              <a:rPr lang="sl-SI" altLang="en-US" sz="2400" b="1" dirty="0" smtClean="0"/>
              <a:t>REALIZACIJA EU PRISPEVKA PO SKLADIH</a:t>
            </a:r>
            <a:endParaRPr lang="en-US" altLang="sl-SI" sz="2400" b="1" dirty="0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6" name="Grafikon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1441352"/>
              </p:ext>
            </p:extLst>
          </p:nvPr>
        </p:nvGraphicFramePr>
        <p:xfrm>
          <a:off x="182881" y="1379220"/>
          <a:ext cx="8496300" cy="52654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5468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Box 1"/>
          <p:cNvSpPr txBox="1">
            <a:spLocks noChangeArrowheads="1"/>
          </p:cNvSpPr>
          <p:nvPr/>
        </p:nvSpPr>
        <p:spPr bwMode="auto">
          <a:xfrm>
            <a:off x="731838" y="355600"/>
            <a:ext cx="6857682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l-SI" altLang="en-US" sz="2800" b="1" dirty="0"/>
              <a:t>IZVAJANJE PREDNOSTNIH OSI </a:t>
            </a:r>
            <a:r>
              <a:rPr lang="sl-SI" altLang="en-US" sz="2800" b="1" dirty="0">
                <a:solidFill>
                  <a:schemeClr val="accent2"/>
                </a:solidFill>
              </a:rPr>
              <a:t>do </a:t>
            </a:r>
            <a:r>
              <a:rPr lang="sl-SI" altLang="en-US" sz="2800" b="1" dirty="0" smtClean="0">
                <a:solidFill>
                  <a:schemeClr val="accent2"/>
                </a:solidFill>
              </a:rPr>
              <a:t>31.5.2017</a:t>
            </a:r>
            <a:endParaRPr lang="sl-SI" altLang="en-US" sz="2800" b="1" dirty="0">
              <a:solidFill>
                <a:schemeClr val="accent2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sl-SI" altLang="en-US" sz="2400" b="1" dirty="0"/>
              <a:t>– FINANČNA </a:t>
            </a:r>
            <a:r>
              <a:rPr lang="sl-SI" altLang="en-US" sz="2400" b="1" dirty="0" smtClean="0"/>
              <a:t>REALIZACIJA EU PRISPEVKA PO REGIJAH</a:t>
            </a:r>
            <a:endParaRPr lang="en-US" altLang="sl-SI" sz="2400" b="1" dirty="0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7" name="Grafikon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5129143"/>
              </p:ext>
            </p:extLst>
          </p:nvPr>
        </p:nvGraphicFramePr>
        <p:xfrm>
          <a:off x="518161" y="1340167"/>
          <a:ext cx="7815262" cy="54568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3343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Box 1"/>
          <p:cNvSpPr txBox="1">
            <a:spLocks noChangeArrowheads="1"/>
          </p:cNvSpPr>
          <p:nvPr/>
        </p:nvSpPr>
        <p:spPr bwMode="auto">
          <a:xfrm>
            <a:off x="731838" y="355600"/>
            <a:ext cx="675322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l-SI" altLang="en-US" sz="2800" b="1" dirty="0"/>
              <a:t>IZVAJANJE PREDNOSTNIH OSI </a:t>
            </a:r>
            <a:r>
              <a:rPr lang="sl-SI" altLang="en-US" sz="2800" b="1" dirty="0">
                <a:solidFill>
                  <a:schemeClr val="accent2"/>
                </a:solidFill>
              </a:rPr>
              <a:t>do </a:t>
            </a:r>
            <a:r>
              <a:rPr lang="sl-SI" altLang="en-US" sz="2800" b="1" dirty="0" smtClean="0">
                <a:solidFill>
                  <a:schemeClr val="accent2"/>
                </a:solidFill>
              </a:rPr>
              <a:t>31.5.2017</a:t>
            </a:r>
            <a:endParaRPr lang="sl-SI" altLang="en-US" sz="2800" b="1" dirty="0">
              <a:solidFill>
                <a:schemeClr val="accent2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sl-SI" altLang="en-US" sz="2400" b="1" dirty="0"/>
              <a:t>– FINANČNA </a:t>
            </a:r>
            <a:r>
              <a:rPr lang="sl-SI" altLang="en-US" sz="2400" b="1" dirty="0" smtClean="0"/>
              <a:t>REALIZACIJA PO PREDNOSTNIH OSEH</a:t>
            </a:r>
            <a:endParaRPr lang="en-US" altLang="sl-SI" sz="2400" b="1" dirty="0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9" name="Grafikon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4997407"/>
              </p:ext>
            </p:extLst>
          </p:nvPr>
        </p:nvGraphicFramePr>
        <p:xfrm>
          <a:off x="551805" y="1393507"/>
          <a:ext cx="8188335" cy="5022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3942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1"/>
          <p:cNvSpPr txBox="1">
            <a:spLocks noChangeArrowheads="1"/>
          </p:cNvSpPr>
          <p:nvPr/>
        </p:nvSpPr>
        <p:spPr bwMode="auto">
          <a:xfrm>
            <a:off x="657225" y="347663"/>
            <a:ext cx="71151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sl-SI" altLang="sl-SI" sz="3600" b="1"/>
              <a:t>VELIKI PROJEKTI</a:t>
            </a: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8066494"/>
              </p:ext>
            </p:extLst>
          </p:nvPr>
        </p:nvGraphicFramePr>
        <p:xfrm>
          <a:off x="183515" y="993775"/>
          <a:ext cx="8807451" cy="5669280"/>
        </p:xfrm>
        <a:graphic>
          <a:graphicData uri="http://schemas.openxmlformats.org/drawingml/2006/table">
            <a:tbl>
              <a:tblPr firstRow="1" firstCol="1" bandRow="1" bandCol="1">
                <a:tableStyleId>{93296810-A885-4BE3-A3E7-6D5BEEA58F35}</a:tableStyleId>
              </a:tblPr>
              <a:tblGrid>
                <a:gridCol w="1263007"/>
                <a:gridCol w="1886111"/>
                <a:gridCol w="1886111"/>
                <a:gridCol w="1886111"/>
                <a:gridCol w="1886111"/>
              </a:tblGrid>
              <a:tr h="11521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l-SI" sz="1600" dirty="0">
                          <a:effectLst/>
                        </a:rPr>
                        <a:t>Projekt</a:t>
                      </a:r>
                      <a:endParaRPr lang="sl-SI" sz="1600" dirty="0">
                        <a:effectLst/>
                        <a:latin typeface="Arial Narrow"/>
                        <a:ea typeface="Courier New"/>
                        <a:cs typeface="Courier New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600" dirty="0">
                          <a:solidFill>
                            <a:schemeClr val="tx1"/>
                          </a:solidFill>
                          <a:effectLst/>
                        </a:rPr>
                        <a:t>AC odsek na </a:t>
                      </a:r>
                      <a:endParaRPr lang="sl-SI" sz="16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600" dirty="0" smtClean="0">
                          <a:solidFill>
                            <a:schemeClr val="tx1"/>
                          </a:solidFill>
                          <a:effectLst/>
                        </a:rPr>
                        <a:t>TEN-T </a:t>
                      </a:r>
                      <a:r>
                        <a:rPr lang="sl-SI" sz="1600" dirty="0">
                          <a:solidFill>
                            <a:schemeClr val="tx1"/>
                          </a:solidFill>
                          <a:effectLst/>
                        </a:rPr>
                        <a:t>omrežju A4: Draženci - MMP Gruškovje</a:t>
                      </a:r>
                      <a:endParaRPr lang="sl-SI" sz="1600" dirty="0">
                        <a:solidFill>
                          <a:schemeClr val="tx1"/>
                        </a:solidFill>
                        <a:effectLst/>
                        <a:latin typeface="Arial Narrow"/>
                        <a:ea typeface="Courier New"/>
                        <a:cs typeface="Courier New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sl-SI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Odvajanje in čiščenje odpadne vode na območju vodonosnika Ljubljanskega polja</a:t>
                      </a:r>
                      <a:endParaRPr lang="sl-SI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Nadgradnja in posodobitev postaje Pragersko in železniškega vozlišča</a:t>
                      </a:r>
                      <a:endParaRPr lang="sl-SI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 Narrow"/>
                        <a:ea typeface="Courier New"/>
                        <a:cs typeface="Courier New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Nadgradnja </a:t>
                      </a:r>
                      <a:endParaRPr lang="sl-SI" sz="16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železniške </a:t>
                      </a:r>
                      <a:r>
                        <a:rPr lang="sl-SI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proge </a:t>
                      </a:r>
                      <a:endParaRPr lang="sl-SI" sz="16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Zidani </a:t>
                      </a:r>
                      <a:r>
                        <a:rPr lang="sl-SI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most - Celje</a:t>
                      </a:r>
                      <a:endParaRPr lang="sl-SI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 Narrow"/>
                        <a:ea typeface="Courier New"/>
                        <a:cs typeface="Courier New"/>
                      </a:endParaRPr>
                    </a:p>
                  </a:txBody>
                  <a:tcPr marL="44444" marR="44444" marT="0" marB="0" anchor="ctr"/>
                </a:tc>
              </a:tr>
              <a:tr h="97535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l-SI" sz="1600" i="1" dirty="0">
                          <a:effectLst/>
                        </a:rPr>
                        <a:t>Glavni učinki</a:t>
                      </a:r>
                      <a:endParaRPr lang="sl-SI" sz="1600" i="1" dirty="0">
                        <a:effectLst/>
                        <a:latin typeface="Arial Narrow"/>
                        <a:ea typeface="Courier New"/>
                        <a:cs typeface="Courier New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600" i="1" dirty="0">
                          <a:effectLst/>
                        </a:rPr>
                        <a:t>gradnja 13 km avtoceste</a:t>
                      </a:r>
                      <a:endParaRPr lang="sl-SI" sz="1600" i="1" dirty="0">
                        <a:effectLst/>
                        <a:latin typeface="Arial Narrow"/>
                        <a:ea typeface="Courier New"/>
                        <a:cs typeface="Courier New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sl-SI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obnova / izgradnja kanalizacijskega sistema </a:t>
                      </a:r>
                      <a:r>
                        <a:rPr lang="sl-SI" sz="1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 občinah Medvode, Vodice in MOL</a:t>
                      </a:r>
                      <a:r>
                        <a:rPr lang="sl-SI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ter gradnja III. faze CČN Ljubljana</a:t>
                      </a:r>
                      <a:endParaRPr lang="sl-SI" sz="16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6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Nadgradnja in posodobitev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6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 1 železniške postaje in železniškega vozlišča</a:t>
                      </a:r>
                      <a:endParaRPr lang="sl-SI" sz="1600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 Narrow"/>
                        <a:ea typeface="Courier New"/>
                        <a:cs typeface="Courier New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6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nadgradnja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6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26,19 km žel. proge in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6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3 žel. postaj</a:t>
                      </a:r>
                      <a:endParaRPr lang="sl-SI" sz="1600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 Narrow"/>
                        <a:ea typeface="Courier New"/>
                        <a:cs typeface="Courier New"/>
                      </a:endParaRPr>
                    </a:p>
                  </a:txBody>
                  <a:tcPr marL="44444" marR="44444" marT="0" marB="0" anchor="ctr"/>
                </a:tc>
              </a:tr>
              <a:tr h="25304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l-SI" sz="1600" dirty="0">
                          <a:effectLst/>
                        </a:rPr>
                        <a:t>Status vloge</a:t>
                      </a:r>
                      <a:endParaRPr lang="sl-SI" sz="1600" dirty="0">
                        <a:effectLst/>
                        <a:latin typeface="Arial Narrow"/>
                        <a:ea typeface="Courier New"/>
                        <a:cs typeface="Courier New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600" b="1" dirty="0" smtClean="0">
                          <a:effectLst/>
                        </a:rPr>
                        <a:t>Odobren</a:t>
                      </a:r>
                      <a:endParaRPr lang="sl-SI" sz="1600" b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600" dirty="0" smtClean="0">
                          <a:effectLst/>
                        </a:rPr>
                        <a:t>7.4.2016 </a:t>
                      </a:r>
                      <a:endParaRPr lang="sl-SI" sz="1600" dirty="0">
                        <a:effectLst/>
                        <a:latin typeface="Arial Narrow"/>
                        <a:ea typeface="Courier New"/>
                        <a:cs typeface="Courier New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sl-SI" sz="1600" b="1" kern="1200" dirty="0" smtClean="0"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Posredovan na EK v januarju 2017</a:t>
                      </a:r>
                      <a:r>
                        <a:rPr lang="sl-SI" sz="1600" kern="1200" dirty="0" smtClean="0"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sl-SI" sz="1400" kern="1200" dirty="0" smtClean="0"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pripombe EK v aprilu,</a:t>
                      </a:r>
                      <a:r>
                        <a:rPr lang="sl-SI" sz="1400" kern="1200" baseline="0" dirty="0" smtClean="0"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odgovor OU 9.6.2017 </a:t>
                      </a:r>
                      <a:endParaRPr lang="sl-SI" sz="1400" kern="1200" dirty="0">
                        <a:solidFill>
                          <a:schemeClr val="accent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44" marR="44444" marT="0" marB="0" anchor="ctr"/>
                </a:tc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Obseg dela in vrednost projekta zmanjšana</a:t>
                      </a:r>
                      <a:r>
                        <a:rPr lang="sl-SI" sz="16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–postal mali projekt</a:t>
                      </a:r>
                      <a:endParaRPr lang="sl-SI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 Narrow"/>
                        <a:ea typeface="Courier New"/>
                        <a:cs typeface="Courier New"/>
                      </a:endParaRPr>
                    </a:p>
                  </a:txBody>
                  <a:tcPr marL="44444" marR="44444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V letu</a:t>
                      </a:r>
                      <a:r>
                        <a:rPr lang="sl-SI" sz="16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2016 zanj odobrena sredstva CEF – ne bo financiran v okviru OP14-20</a:t>
                      </a:r>
                      <a:endParaRPr lang="sl-SI" sz="16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44444" marR="44444" marT="0" marB="0" anchor="ctr"/>
                </a:tc>
              </a:tr>
              <a:tr h="4692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l-SI" sz="1600">
                          <a:effectLst/>
                        </a:rPr>
                        <a:t>Skupna vrednost</a:t>
                      </a:r>
                      <a:endParaRPr lang="sl-SI" sz="1600">
                        <a:effectLst/>
                        <a:latin typeface="Arial Narrow"/>
                        <a:ea typeface="Courier New"/>
                        <a:cs typeface="Courier New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1600" dirty="0" smtClean="0">
                          <a:effectLst/>
                        </a:rPr>
                        <a:t>176,8</a:t>
                      </a:r>
                      <a:r>
                        <a:rPr lang="sl-SI" sz="1600" baseline="0" dirty="0" smtClean="0">
                          <a:effectLst/>
                        </a:rPr>
                        <a:t> </a:t>
                      </a:r>
                      <a:r>
                        <a:rPr lang="sl-SI" sz="1400" baseline="0" dirty="0" smtClean="0">
                          <a:effectLst/>
                        </a:rPr>
                        <a:t>mio EUR</a:t>
                      </a:r>
                      <a:endParaRPr lang="sl-SI" sz="1400" dirty="0">
                        <a:effectLst/>
                        <a:latin typeface="Arial Narrow"/>
                        <a:ea typeface="Courier New"/>
                        <a:cs typeface="Courier New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1600" dirty="0" smtClean="0">
                          <a:effectLst/>
                        </a:rPr>
                        <a:t>135,6</a:t>
                      </a:r>
                      <a:r>
                        <a:rPr lang="sl-SI" sz="1600" baseline="0" dirty="0" smtClean="0">
                          <a:effectLst/>
                        </a:rPr>
                        <a:t> </a:t>
                      </a:r>
                      <a:r>
                        <a:rPr lang="sl-SI" sz="1400" baseline="0" dirty="0" smtClean="0">
                          <a:effectLst/>
                        </a:rPr>
                        <a:t>mio EUR</a:t>
                      </a:r>
                      <a:endParaRPr lang="sl-SI" sz="1400" dirty="0">
                        <a:effectLst/>
                        <a:latin typeface="Arial Narrow"/>
                        <a:ea typeface="Courier New"/>
                        <a:cs typeface="Courier New"/>
                      </a:endParaRPr>
                    </a:p>
                  </a:txBody>
                  <a:tcPr marL="44444" marR="44444" marT="0" marB="0" anchor="ctr"/>
                </a:tc>
                <a:tc vMerge="1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sl-SI" sz="1400" dirty="0">
                        <a:effectLst/>
                        <a:latin typeface="Arial Narrow"/>
                        <a:ea typeface="Courier New"/>
                        <a:cs typeface="Courier New"/>
                      </a:endParaRPr>
                    </a:p>
                  </a:txBody>
                  <a:tcPr marL="44444" marR="44444" marT="0" marB="0" anchor="ctr"/>
                </a:tc>
                <a:tc vMerge="1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sl-SI" sz="1400" dirty="0">
                        <a:effectLst/>
                        <a:latin typeface="Arial Narrow"/>
                        <a:ea typeface="Courier New"/>
                        <a:cs typeface="Courier New"/>
                      </a:endParaRPr>
                    </a:p>
                  </a:txBody>
                  <a:tcPr marL="44444" marR="44444" marT="0" marB="0" anchor="ctr"/>
                </a:tc>
              </a:tr>
              <a:tr h="5683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l-SI" sz="1600">
                          <a:effectLst/>
                        </a:rPr>
                        <a:t>Skupni upravičeni stroški</a:t>
                      </a:r>
                      <a:endParaRPr lang="sl-SI" sz="1600">
                        <a:effectLst/>
                        <a:latin typeface="Arial Narrow"/>
                        <a:ea typeface="Courier New"/>
                        <a:cs typeface="Courier New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1600" dirty="0" smtClean="0">
                          <a:effectLst/>
                        </a:rPr>
                        <a:t>105,9 </a:t>
                      </a:r>
                      <a:r>
                        <a:rPr lang="sl-SI" sz="1400" baseline="0" dirty="0" smtClean="0">
                          <a:effectLst/>
                        </a:rPr>
                        <a:t>mio EUR</a:t>
                      </a:r>
                      <a:endParaRPr lang="sl-SI" sz="1400" dirty="0">
                        <a:effectLst/>
                        <a:latin typeface="Arial Narrow"/>
                        <a:ea typeface="Courier New"/>
                        <a:cs typeface="Courier New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1600" dirty="0" smtClean="0">
                          <a:effectLst/>
                        </a:rPr>
                        <a:t>107,8 </a:t>
                      </a:r>
                      <a:r>
                        <a:rPr lang="sl-SI" sz="1400" baseline="0" dirty="0" smtClean="0">
                          <a:effectLst/>
                        </a:rPr>
                        <a:t>mio EUR</a:t>
                      </a:r>
                      <a:endParaRPr lang="sl-SI" sz="1400" dirty="0">
                        <a:effectLst/>
                        <a:latin typeface="Arial Narrow"/>
                        <a:ea typeface="Courier New"/>
                        <a:cs typeface="Courier New"/>
                      </a:endParaRPr>
                    </a:p>
                  </a:txBody>
                  <a:tcPr marL="44444" marR="44444" marT="0" marB="0" anchor="ctr"/>
                </a:tc>
                <a:tc vMerge="1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sl-SI" sz="1400" dirty="0">
                        <a:effectLst/>
                        <a:latin typeface="Arial Narrow"/>
                        <a:ea typeface="Courier New"/>
                        <a:cs typeface="Courier New"/>
                      </a:endParaRPr>
                    </a:p>
                  </a:txBody>
                  <a:tcPr marL="44444" marR="44444" marT="0" marB="0" anchor="ctr"/>
                </a:tc>
                <a:tc vMerge="1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sl-SI" sz="1400" dirty="0">
                        <a:effectLst/>
                        <a:latin typeface="Arial Narrow"/>
                        <a:ea typeface="Courier New"/>
                        <a:cs typeface="Courier New"/>
                      </a:endParaRPr>
                    </a:p>
                  </a:txBody>
                  <a:tcPr marL="44444" marR="44444" marT="0" marB="0" anchor="ctr"/>
                </a:tc>
              </a:tr>
              <a:tr h="67051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l-SI" sz="1600" dirty="0">
                          <a:effectLst/>
                        </a:rPr>
                        <a:t>Stanje izvedbe</a:t>
                      </a:r>
                      <a:endParaRPr lang="sl-SI" sz="1600" dirty="0">
                        <a:effectLst/>
                        <a:latin typeface="Arial Narrow"/>
                        <a:ea typeface="Courier New"/>
                        <a:cs typeface="Courier New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400" dirty="0" smtClean="0">
                          <a:effectLst/>
                        </a:rPr>
                        <a:t>Polovica</a:t>
                      </a:r>
                      <a:r>
                        <a:rPr lang="sl-SI" sz="1400" baseline="0" dirty="0" smtClean="0">
                          <a:effectLst/>
                        </a:rPr>
                        <a:t> AC (7,25km)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400" baseline="0" dirty="0" smtClean="0">
                          <a:effectLst/>
                        </a:rPr>
                        <a:t>dana v promet v 2016. </a:t>
                      </a:r>
                      <a:r>
                        <a:rPr lang="sl-SI" sz="1400" baseline="0" dirty="0" smtClean="0">
                          <a:solidFill>
                            <a:schemeClr val="accent2"/>
                          </a:solidFill>
                          <a:effectLst/>
                        </a:rPr>
                        <a:t>Gradnja preostale trase poteka.</a:t>
                      </a:r>
                      <a:endParaRPr lang="sl-SI" sz="1400" dirty="0">
                        <a:solidFill>
                          <a:schemeClr val="accent2"/>
                        </a:solidFill>
                        <a:effectLst/>
                        <a:latin typeface="Arial Narrow"/>
                        <a:ea typeface="Courier New"/>
                        <a:cs typeface="Courier New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sl-SI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Vloga v usklajevanju z EK.</a:t>
                      </a:r>
                      <a:endParaRPr lang="sl-SI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44" marR="44444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sl-SI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 Narrow"/>
                        <a:ea typeface="Courier New"/>
                        <a:cs typeface="Courier New"/>
                      </a:endParaRPr>
                    </a:p>
                  </a:txBody>
                  <a:tcPr marL="44444" marR="44444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sl-SI" sz="1600" dirty="0">
                        <a:effectLst/>
                        <a:latin typeface="Arial Narrow"/>
                        <a:ea typeface="Courier New"/>
                        <a:cs typeface="Courier New"/>
                      </a:endParaRPr>
                    </a:p>
                  </a:txBody>
                  <a:tcPr marL="44444" marR="44444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115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7" name="Skupina 2"/>
          <p:cNvGrpSpPr>
            <a:grpSpLocks/>
          </p:cNvGrpSpPr>
          <p:nvPr/>
        </p:nvGrpSpPr>
        <p:grpSpPr bwMode="auto">
          <a:xfrm>
            <a:off x="6423025" y="879475"/>
            <a:ext cx="1719263" cy="1544638"/>
            <a:chOff x="6107111" y="2950961"/>
            <a:chExt cx="1718629" cy="1544807"/>
          </a:xfrm>
        </p:grpSpPr>
        <p:pic>
          <p:nvPicPr>
            <p:cNvPr id="42058" name="Picture 14" descr="c¦îebela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111" y="3099475"/>
              <a:ext cx="397248" cy="360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59" name="Picture 6" descr="gepar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9929" y="3063240"/>
              <a:ext cx="570342" cy="286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60" name="Picture 10" descr="konj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5830" y="2950961"/>
              <a:ext cx="549910" cy="457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61" name="Picture 5" descr="pajek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111" y="3568402"/>
              <a:ext cx="407987" cy="3497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62" name="Picture 9" descr="kenguru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0839" y="3495568"/>
              <a:ext cx="417830" cy="417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63" name="Picture 13" descr="mravlja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7276" y="4107657"/>
              <a:ext cx="304800" cy="388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64" name="Picture 12" descr="z¦îelva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59649" y="3536950"/>
              <a:ext cx="372427" cy="38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65" name="Picture 7" descr="kameleon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8638" y="4106694"/>
              <a:ext cx="419099" cy="370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66" name="Picture 8" descr="medved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0046" y="4109721"/>
              <a:ext cx="489883" cy="327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1988" name="Skupina 12"/>
          <p:cNvGrpSpPr>
            <a:grpSpLocks/>
          </p:cNvGrpSpPr>
          <p:nvPr/>
        </p:nvGrpSpPr>
        <p:grpSpPr bwMode="auto">
          <a:xfrm>
            <a:off x="295275" y="898525"/>
            <a:ext cx="1717675" cy="1544638"/>
            <a:chOff x="6107111" y="2950961"/>
            <a:chExt cx="1718629" cy="1544807"/>
          </a:xfrm>
        </p:grpSpPr>
        <p:pic>
          <p:nvPicPr>
            <p:cNvPr id="42049" name="Picture 14" descr="c¦îebela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111" y="3099475"/>
              <a:ext cx="397248" cy="360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50" name="Picture 6" descr="gepar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9929" y="3063240"/>
              <a:ext cx="570342" cy="286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51" name="Picture 10" descr="konj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5830" y="2950961"/>
              <a:ext cx="549910" cy="457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52" name="Picture 5" descr="pajek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111" y="3568402"/>
              <a:ext cx="407987" cy="3497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53" name="Picture 9" descr="kenguru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0839" y="3495568"/>
              <a:ext cx="417830" cy="417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54" name="Picture 13" descr="mravlja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7276" y="4107657"/>
              <a:ext cx="304800" cy="388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55" name="Picture 12" descr="z¦îelva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59649" y="3536950"/>
              <a:ext cx="372427" cy="38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56" name="Picture 7" descr="kameleon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8638" y="4106694"/>
              <a:ext cx="419099" cy="370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57" name="Picture 8" descr="medved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0046" y="4109721"/>
              <a:ext cx="489883" cy="327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1989" name="Skupina 22"/>
          <p:cNvGrpSpPr>
            <a:grpSpLocks/>
          </p:cNvGrpSpPr>
          <p:nvPr/>
        </p:nvGrpSpPr>
        <p:grpSpPr bwMode="auto">
          <a:xfrm>
            <a:off x="4291013" y="919163"/>
            <a:ext cx="1717675" cy="1544637"/>
            <a:chOff x="6107111" y="2950961"/>
            <a:chExt cx="1718629" cy="1544807"/>
          </a:xfrm>
        </p:grpSpPr>
        <p:pic>
          <p:nvPicPr>
            <p:cNvPr id="42040" name="Picture 14" descr="c¦îebela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111" y="3099475"/>
              <a:ext cx="397248" cy="360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41" name="Picture 6" descr="gepar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9929" y="3063240"/>
              <a:ext cx="570342" cy="286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42" name="Picture 10" descr="konj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5830" y="2950961"/>
              <a:ext cx="549910" cy="457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43" name="Picture 5" descr="pajek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111" y="3568402"/>
              <a:ext cx="407987" cy="3497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44" name="Picture 9" descr="kenguru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0839" y="3495568"/>
              <a:ext cx="417830" cy="417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45" name="Picture 13" descr="mravlja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7276" y="4107657"/>
              <a:ext cx="304800" cy="388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46" name="Picture 12" descr="z¦îelva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59649" y="3536950"/>
              <a:ext cx="372427" cy="38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47" name="Picture 7" descr="kameleon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8638" y="4106694"/>
              <a:ext cx="419099" cy="370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48" name="Picture 8" descr="medved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0046" y="4109721"/>
              <a:ext cx="489883" cy="327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1990" name="Skupina 32"/>
          <p:cNvGrpSpPr>
            <a:grpSpLocks/>
          </p:cNvGrpSpPr>
          <p:nvPr/>
        </p:nvGrpSpPr>
        <p:grpSpPr bwMode="auto">
          <a:xfrm>
            <a:off x="295275" y="3771900"/>
            <a:ext cx="1717675" cy="1544638"/>
            <a:chOff x="6107111" y="2950961"/>
            <a:chExt cx="1718629" cy="1544807"/>
          </a:xfrm>
        </p:grpSpPr>
        <p:pic>
          <p:nvPicPr>
            <p:cNvPr id="42031" name="Picture 14" descr="c¦îebela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111" y="3099475"/>
              <a:ext cx="397248" cy="360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32" name="Picture 6" descr="gepar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9929" y="3063240"/>
              <a:ext cx="570342" cy="286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33" name="Picture 10" descr="konj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5830" y="2950961"/>
              <a:ext cx="549910" cy="457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34" name="Picture 5" descr="pajek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111" y="3568402"/>
              <a:ext cx="407987" cy="3497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35" name="Picture 9" descr="kenguru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0839" y="3495568"/>
              <a:ext cx="417830" cy="417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36" name="Picture 13" descr="mravlja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7276" y="4107657"/>
              <a:ext cx="304800" cy="388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37" name="Picture 12" descr="z¦îelva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59649" y="3536950"/>
              <a:ext cx="372427" cy="38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38" name="Picture 7" descr="kameleon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8638" y="4106694"/>
              <a:ext cx="419099" cy="370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39" name="Picture 8" descr="medved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0046" y="4109721"/>
              <a:ext cx="489883" cy="327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1991" name="Skupina 42"/>
          <p:cNvGrpSpPr>
            <a:grpSpLocks/>
          </p:cNvGrpSpPr>
          <p:nvPr/>
        </p:nvGrpSpPr>
        <p:grpSpPr bwMode="auto">
          <a:xfrm>
            <a:off x="2346325" y="920750"/>
            <a:ext cx="1717675" cy="1544638"/>
            <a:chOff x="6107111" y="2950961"/>
            <a:chExt cx="1718629" cy="1544807"/>
          </a:xfrm>
        </p:grpSpPr>
        <p:pic>
          <p:nvPicPr>
            <p:cNvPr id="42022" name="Picture 14" descr="c¦îebela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111" y="3099475"/>
              <a:ext cx="397248" cy="360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23" name="Picture 6" descr="gepar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9929" y="3063240"/>
              <a:ext cx="570342" cy="286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24" name="Picture 10" descr="konj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5830" y="2950961"/>
              <a:ext cx="549910" cy="457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25" name="Picture 5" descr="pajek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111" y="3568402"/>
              <a:ext cx="407987" cy="3497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26" name="Picture 9" descr="kenguru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0839" y="3495568"/>
              <a:ext cx="417830" cy="417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27" name="Picture 13" descr="mravlja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7276" y="4107657"/>
              <a:ext cx="304800" cy="388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28" name="Picture 12" descr="z¦îelva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59649" y="3536950"/>
              <a:ext cx="372427" cy="38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29" name="Picture 7" descr="kameleon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8638" y="4106694"/>
              <a:ext cx="419099" cy="370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30" name="Picture 8" descr="medved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0046" y="4109721"/>
              <a:ext cx="489883" cy="327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1992" name="Skupina 52"/>
          <p:cNvGrpSpPr>
            <a:grpSpLocks/>
          </p:cNvGrpSpPr>
          <p:nvPr/>
        </p:nvGrpSpPr>
        <p:grpSpPr bwMode="auto">
          <a:xfrm>
            <a:off x="2346325" y="3825875"/>
            <a:ext cx="1717675" cy="1544638"/>
            <a:chOff x="6107111" y="2950961"/>
            <a:chExt cx="1718629" cy="1544807"/>
          </a:xfrm>
        </p:grpSpPr>
        <p:pic>
          <p:nvPicPr>
            <p:cNvPr id="42013" name="Picture 14" descr="c¦îebela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111" y="3099475"/>
              <a:ext cx="397248" cy="360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14" name="Picture 6" descr="gepar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9929" y="3063240"/>
              <a:ext cx="570342" cy="286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15" name="Picture 10" descr="konj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5830" y="2950961"/>
              <a:ext cx="549910" cy="457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16" name="Picture 5" descr="pajek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111" y="3568402"/>
              <a:ext cx="407987" cy="3497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17" name="Picture 9" descr="kenguru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0839" y="3495568"/>
              <a:ext cx="417830" cy="417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18" name="Picture 13" descr="mravlja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7276" y="4107657"/>
              <a:ext cx="304800" cy="388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19" name="Picture 12" descr="z¦îelva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59649" y="3536950"/>
              <a:ext cx="372427" cy="38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20" name="Picture 7" descr="kameleon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8638" y="4106694"/>
              <a:ext cx="419099" cy="370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21" name="Picture 8" descr="medved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0046" y="4109721"/>
              <a:ext cx="489883" cy="327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1993" name="Skupina 62"/>
          <p:cNvGrpSpPr>
            <a:grpSpLocks/>
          </p:cNvGrpSpPr>
          <p:nvPr/>
        </p:nvGrpSpPr>
        <p:grpSpPr bwMode="auto">
          <a:xfrm>
            <a:off x="4268788" y="3810000"/>
            <a:ext cx="1719262" cy="1544638"/>
            <a:chOff x="6107111" y="2950961"/>
            <a:chExt cx="1718629" cy="1544807"/>
          </a:xfrm>
        </p:grpSpPr>
        <p:pic>
          <p:nvPicPr>
            <p:cNvPr id="42004" name="Picture 14" descr="c¦îebela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111" y="3099475"/>
              <a:ext cx="397248" cy="360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05" name="Picture 6" descr="gepar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9929" y="3063240"/>
              <a:ext cx="570342" cy="286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06" name="Picture 10" descr="konj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5830" y="2950961"/>
              <a:ext cx="549910" cy="457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07" name="Picture 5" descr="pajek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111" y="3568402"/>
              <a:ext cx="407987" cy="3497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08" name="Picture 9" descr="kenguru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0839" y="3495568"/>
              <a:ext cx="417830" cy="417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09" name="Picture 13" descr="mravlja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7276" y="4107657"/>
              <a:ext cx="304800" cy="388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10" name="Picture 12" descr="z¦îelva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59649" y="3536950"/>
              <a:ext cx="372427" cy="38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11" name="Picture 7" descr="kameleon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8638" y="4106694"/>
              <a:ext cx="419099" cy="370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12" name="Picture 8" descr="medved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0046" y="4109721"/>
              <a:ext cx="489883" cy="327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1994" name="Skupina 72"/>
          <p:cNvGrpSpPr>
            <a:grpSpLocks/>
          </p:cNvGrpSpPr>
          <p:nvPr/>
        </p:nvGrpSpPr>
        <p:grpSpPr bwMode="auto">
          <a:xfrm>
            <a:off x="6329363" y="3811588"/>
            <a:ext cx="1719262" cy="1544637"/>
            <a:chOff x="6107111" y="2950961"/>
            <a:chExt cx="1718629" cy="1544807"/>
          </a:xfrm>
        </p:grpSpPr>
        <p:pic>
          <p:nvPicPr>
            <p:cNvPr id="41995" name="Picture 14" descr="c¦îebela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111" y="3099475"/>
              <a:ext cx="397248" cy="360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996" name="Picture 6" descr="gepar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9929" y="3063240"/>
              <a:ext cx="570342" cy="286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997" name="Picture 10" descr="konj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5830" y="2950961"/>
              <a:ext cx="549910" cy="457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998" name="Picture 5" descr="pajek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111" y="3568402"/>
              <a:ext cx="407987" cy="3497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999" name="Picture 9" descr="kenguru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0839" y="3495568"/>
              <a:ext cx="417830" cy="417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00" name="Picture 13" descr="mravlja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7276" y="4107657"/>
              <a:ext cx="304800" cy="388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01" name="Picture 12" descr="z¦îelva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59649" y="3536950"/>
              <a:ext cx="372427" cy="38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02" name="Picture 7" descr="kameleon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8638" y="4106694"/>
              <a:ext cx="419099" cy="370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03" name="Picture 8" descr="medved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0046" y="4109721"/>
              <a:ext cx="489883" cy="327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3" name="Skupina 82"/>
          <p:cNvGrpSpPr/>
          <p:nvPr/>
        </p:nvGrpSpPr>
        <p:grpSpPr>
          <a:xfrm>
            <a:off x="148965" y="277139"/>
            <a:ext cx="8531457" cy="6427464"/>
            <a:chOff x="148965" y="277139"/>
            <a:chExt cx="8531457" cy="6427464"/>
          </a:xfrm>
        </p:grpSpPr>
        <p:pic>
          <p:nvPicPr>
            <p:cNvPr id="84" name="Slika 83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146719">
              <a:off x="6775421" y="2386710"/>
              <a:ext cx="1905000" cy="1905000"/>
            </a:xfrm>
            <a:prstGeom prst="rect">
              <a:avLst/>
            </a:prstGeom>
            <a:ln w="127000" cap="rnd">
              <a:solidFill>
                <a:srgbClr val="FFFFFF"/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pic>
          <p:nvPicPr>
            <p:cNvPr id="85" name="Slika 84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433845">
              <a:off x="2372579" y="4590602"/>
              <a:ext cx="1905000" cy="1905000"/>
            </a:xfrm>
            <a:prstGeom prst="rect">
              <a:avLst/>
            </a:prstGeom>
            <a:ln w="127000" cap="rnd">
              <a:solidFill>
                <a:srgbClr val="FFFFFF"/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grpSp>
          <p:nvGrpSpPr>
            <p:cNvPr id="86" name="Skupina 85"/>
            <p:cNvGrpSpPr/>
            <p:nvPr/>
          </p:nvGrpSpPr>
          <p:grpSpPr>
            <a:xfrm>
              <a:off x="148965" y="277139"/>
              <a:ext cx="8531457" cy="6427464"/>
              <a:chOff x="148965" y="277139"/>
              <a:chExt cx="8531457" cy="6427464"/>
            </a:xfrm>
          </p:grpSpPr>
          <p:pic>
            <p:nvPicPr>
              <p:cNvPr id="87" name="Slika 86"/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40208">
                <a:off x="330480" y="429117"/>
                <a:ext cx="1905000" cy="1905000"/>
              </a:xfrm>
              <a:prstGeom prst="rect">
                <a:avLst/>
              </a:prstGeom>
              <a:ln w="127000" cap="rnd">
                <a:solidFill>
                  <a:srgbClr val="FFFFFF"/>
                </a:solidFill>
              </a:ln>
              <a:effectLst>
                <a:outerShdw blurRad="76200" dist="95250" dir="10500000" sx="97000" sy="23000" kx="900000" algn="br" rotWithShape="0">
                  <a:srgbClr val="000000">
                    <a:alpha val="20000"/>
                  </a:srgbClr>
                </a:outerShdw>
              </a:effectLst>
              <a:scene3d>
                <a:camera prst="orthographicFront"/>
                <a:lightRig rig="twoPt" dir="t">
                  <a:rot lat="0" lon="0" rev="7800000"/>
                </a:lightRig>
              </a:scene3d>
              <a:sp3d contourW="6350">
                <a:bevelT w="50800" h="16510"/>
                <a:contourClr>
                  <a:srgbClr val="C0C0C0"/>
                </a:contourClr>
              </a:sp3d>
            </p:spPr>
          </p:pic>
          <p:pic>
            <p:nvPicPr>
              <p:cNvPr id="88" name="Slika 87"/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27680">
                <a:off x="6018586" y="365923"/>
                <a:ext cx="1905000" cy="1905000"/>
              </a:xfrm>
              <a:prstGeom prst="rect">
                <a:avLst/>
              </a:prstGeom>
              <a:ln w="127000" cap="rnd">
                <a:solidFill>
                  <a:srgbClr val="FFFFFF"/>
                </a:solidFill>
              </a:ln>
              <a:effectLst>
                <a:outerShdw blurRad="76200" dist="95250" dir="10500000" sx="97000" sy="23000" kx="900000" algn="br" rotWithShape="0">
                  <a:srgbClr val="000000">
                    <a:alpha val="20000"/>
                  </a:srgbClr>
                </a:outerShdw>
              </a:effectLst>
              <a:scene3d>
                <a:camera prst="orthographicFront"/>
                <a:lightRig rig="twoPt" dir="t">
                  <a:rot lat="0" lon="0" rev="7800000"/>
                </a:lightRig>
              </a:scene3d>
              <a:sp3d contourW="6350">
                <a:bevelT w="50800" h="16510"/>
                <a:contourClr>
                  <a:srgbClr val="C0C0C0"/>
                </a:contourClr>
              </a:sp3d>
            </p:spPr>
          </p:pic>
          <p:pic>
            <p:nvPicPr>
              <p:cNvPr id="89" name="Slika 88"/>
              <p:cNvPicPr>
                <a:picLocks noChangeAspect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28751" y="4799603"/>
                <a:ext cx="1905000" cy="1905000"/>
              </a:xfrm>
              <a:prstGeom prst="rect">
                <a:avLst/>
              </a:prstGeom>
              <a:ln w="127000" cap="rnd">
                <a:solidFill>
                  <a:srgbClr val="FFFFFF"/>
                </a:solidFill>
              </a:ln>
              <a:effectLst>
                <a:outerShdw blurRad="76200" dist="95250" dir="10500000" sx="97000" sy="23000" kx="900000" algn="br" rotWithShape="0">
                  <a:srgbClr val="000000">
                    <a:alpha val="20000"/>
                  </a:srgbClr>
                </a:outerShdw>
              </a:effectLst>
              <a:scene3d>
                <a:camera prst="orthographicFront"/>
                <a:lightRig rig="twoPt" dir="t">
                  <a:rot lat="0" lon="0" rev="7800000"/>
                </a:lightRig>
              </a:scene3d>
              <a:sp3d contourW="6350">
                <a:bevelT w="50800" h="16510"/>
                <a:contourClr>
                  <a:srgbClr val="C0C0C0"/>
                </a:contourClr>
              </a:sp3d>
            </p:spPr>
          </p:pic>
          <p:pic>
            <p:nvPicPr>
              <p:cNvPr id="90" name="Slika 89"/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1250053">
                <a:off x="2393028" y="277139"/>
                <a:ext cx="1905000" cy="1905000"/>
              </a:xfrm>
              <a:prstGeom prst="rect">
                <a:avLst/>
              </a:prstGeom>
              <a:ln w="127000" cap="rnd">
                <a:solidFill>
                  <a:srgbClr val="FFFFFF"/>
                </a:solidFill>
              </a:ln>
              <a:effectLst>
                <a:outerShdw blurRad="76200" dist="95250" dir="10500000" sx="97000" sy="23000" kx="900000" algn="br" rotWithShape="0">
                  <a:srgbClr val="000000">
                    <a:alpha val="20000"/>
                  </a:srgbClr>
                </a:outerShdw>
              </a:effectLst>
              <a:scene3d>
                <a:camera prst="orthographicFront"/>
                <a:lightRig rig="twoPt" dir="t">
                  <a:rot lat="0" lon="0" rev="7800000"/>
                </a:lightRig>
              </a:scene3d>
              <a:sp3d contourW="6350">
                <a:bevelT w="50800" h="16510"/>
                <a:contourClr>
                  <a:srgbClr val="C0C0C0"/>
                </a:contourClr>
              </a:sp3d>
            </p:spPr>
          </p:pic>
          <p:pic>
            <p:nvPicPr>
              <p:cNvPr id="91" name="Slika 90"/>
              <p:cNvPicPr>
                <a:picLocks noChangeAspect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864104">
                <a:off x="5296423" y="2495739"/>
                <a:ext cx="1905000" cy="1905000"/>
              </a:xfrm>
              <a:prstGeom prst="rect">
                <a:avLst/>
              </a:prstGeom>
              <a:ln w="127000" cap="rnd">
                <a:solidFill>
                  <a:srgbClr val="FFFFFF"/>
                </a:solidFill>
              </a:ln>
              <a:effectLst>
                <a:outerShdw blurRad="76200" dist="95250" dir="10500000" sx="97000" sy="23000" kx="900000" algn="br" rotWithShape="0">
                  <a:srgbClr val="000000">
                    <a:alpha val="20000"/>
                  </a:srgbClr>
                </a:outerShdw>
              </a:effectLst>
              <a:scene3d>
                <a:camera prst="orthographicFront"/>
                <a:lightRig rig="twoPt" dir="t">
                  <a:rot lat="0" lon="0" rev="7800000"/>
                </a:lightRig>
              </a:scene3d>
              <a:sp3d contourW="6350">
                <a:bevelT w="50800" h="16510"/>
                <a:contourClr>
                  <a:srgbClr val="C0C0C0"/>
                </a:contourClr>
              </a:sp3d>
            </p:spPr>
          </p:pic>
          <p:pic>
            <p:nvPicPr>
              <p:cNvPr id="92" name="Slika 91"/>
              <p:cNvPicPr>
                <a:picLocks noChangeAspect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44141" y="414214"/>
                <a:ext cx="1905000" cy="1905000"/>
              </a:xfrm>
              <a:prstGeom prst="rect">
                <a:avLst/>
              </a:prstGeom>
              <a:ln w="127000" cap="rnd">
                <a:solidFill>
                  <a:srgbClr val="FFFFFF"/>
                </a:solidFill>
              </a:ln>
              <a:effectLst>
                <a:outerShdw blurRad="76200" dist="95250" dir="10500000" sx="97000" sy="23000" kx="900000" algn="br" rotWithShape="0">
                  <a:srgbClr val="000000">
                    <a:alpha val="20000"/>
                  </a:srgbClr>
                </a:outerShdw>
              </a:effectLst>
              <a:scene3d>
                <a:camera prst="orthographicFront"/>
                <a:lightRig rig="twoPt" dir="t">
                  <a:rot lat="0" lon="0" rev="7800000"/>
                </a:lightRig>
              </a:scene3d>
              <a:sp3d contourW="6350">
                <a:bevelT w="50800" h="16510"/>
                <a:contourClr>
                  <a:srgbClr val="C0C0C0"/>
                </a:contourClr>
              </a:sp3d>
            </p:spPr>
          </p:pic>
          <p:pic>
            <p:nvPicPr>
              <p:cNvPr id="93" name="Slika 92"/>
              <p:cNvPicPr>
                <a:picLocks noChangeAspect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59150">
                <a:off x="6775422" y="4506934"/>
                <a:ext cx="1905000" cy="1905000"/>
              </a:xfrm>
              <a:prstGeom prst="rect">
                <a:avLst/>
              </a:prstGeom>
              <a:ln w="127000" cap="rnd">
                <a:solidFill>
                  <a:srgbClr val="FFFFFF"/>
                </a:solidFill>
              </a:ln>
              <a:effectLst>
                <a:outerShdw blurRad="76200" dist="95250" dir="10500000" sx="97000" sy="23000" kx="900000" algn="br" rotWithShape="0">
                  <a:srgbClr val="000000">
                    <a:alpha val="20000"/>
                  </a:srgbClr>
                </a:outerShdw>
              </a:effectLst>
              <a:scene3d>
                <a:camera prst="orthographicFront"/>
                <a:lightRig rig="twoPt" dir="t">
                  <a:rot lat="0" lon="0" rev="7800000"/>
                </a:lightRig>
              </a:scene3d>
              <a:sp3d contourW="6350">
                <a:bevelT w="50800" h="16510"/>
                <a:contourClr>
                  <a:srgbClr val="C0C0C0"/>
                </a:contourClr>
              </a:sp3d>
            </p:spPr>
          </p:pic>
          <p:pic>
            <p:nvPicPr>
              <p:cNvPr id="94" name="Slika 93"/>
              <p:cNvPicPr>
                <a:picLocks noChangeAspect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8965" y="4758240"/>
                <a:ext cx="1905000" cy="1905000"/>
              </a:xfrm>
              <a:prstGeom prst="rect">
                <a:avLst/>
              </a:prstGeom>
              <a:ln w="127000" cap="rnd">
                <a:solidFill>
                  <a:srgbClr val="FFFFFF"/>
                </a:solidFill>
              </a:ln>
              <a:effectLst>
                <a:outerShdw blurRad="76200" dist="95250" dir="10500000" sx="97000" sy="23000" kx="900000" algn="br" rotWithShape="0">
                  <a:srgbClr val="000000">
                    <a:alpha val="20000"/>
                  </a:srgbClr>
                </a:outerShdw>
              </a:effectLst>
              <a:scene3d>
                <a:camera prst="orthographicFront"/>
                <a:lightRig rig="twoPt" dir="t">
                  <a:rot lat="0" lon="0" rev="7800000"/>
                </a:lightRig>
              </a:scene3d>
              <a:sp3d contourW="6350">
                <a:bevelT w="50800" h="16510"/>
                <a:contourClr>
                  <a:srgbClr val="C0C0C0"/>
                </a:contourClr>
              </a:sp3d>
            </p:spPr>
          </p:pic>
          <p:pic>
            <p:nvPicPr>
              <p:cNvPr id="95" name="Slika 94"/>
              <p:cNvPicPr>
                <a:picLocks noChangeAspect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1090229">
                <a:off x="330480" y="2871199"/>
                <a:ext cx="1905000" cy="1905000"/>
              </a:xfrm>
              <a:prstGeom prst="rect">
                <a:avLst/>
              </a:prstGeom>
              <a:ln w="127000" cap="rnd">
                <a:solidFill>
                  <a:srgbClr val="FFFFFF"/>
                </a:solidFill>
              </a:ln>
              <a:effectLst>
                <a:outerShdw blurRad="76200" dist="95250" dir="10500000" sx="97000" sy="23000" kx="900000" algn="br" rotWithShape="0">
                  <a:srgbClr val="000000">
                    <a:alpha val="20000"/>
                  </a:srgbClr>
                </a:outerShdw>
              </a:effectLst>
              <a:scene3d>
                <a:camera prst="orthographicFront"/>
                <a:lightRig rig="twoPt" dir="t">
                  <a:rot lat="0" lon="0" rev="7800000"/>
                </a:lightRig>
              </a:scene3d>
              <a:sp3d contourW="6350">
                <a:bevelT w="50800" h="16510"/>
                <a:contourClr>
                  <a:srgbClr val="C0C0C0"/>
                </a:contourClr>
              </a:sp3d>
            </p:spPr>
          </p:pic>
          <p:pic>
            <p:nvPicPr>
              <p:cNvPr id="96" name="Slika 95"/>
              <p:cNvPicPr>
                <a:picLocks noChangeAspect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1250942">
                <a:off x="1908515" y="2009205"/>
                <a:ext cx="1905000" cy="1905000"/>
              </a:xfrm>
              <a:prstGeom prst="rect">
                <a:avLst/>
              </a:prstGeom>
              <a:ln w="127000" cap="rnd">
                <a:solidFill>
                  <a:srgbClr val="FFFFFF"/>
                </a:solidFill>
              </a:ln>
              <a:effectLst>
                <a:outerShdw blurRad="76200" dist="95250" dir="10500000" sx="97000" sy="23000" kx="900000" algn="br" rotWithShape="0">
                  <a:srgbClr val="000000">
                    <a:alpha val="20000"/>
                  </a:srgbClr>
                </a:outerShdw>
              </a:effectLst>
              <a:scene3d>
                <a:camera prst="orthographicFront"/>
                <a:lightRig rig="twoPt" dir="t">
                  <a:rot lat="0" lon="0" rev="7800000"/>
                </a:lightRig>
              </a:scene3d>
              <a:sp3d contourW="6350">
                <a:bevelT w="50800" h="16510"/>
                <a:contourClr>
                  <a:srgbClr val="C0C0C0"/>
                </a:contourClr>
              </a:sp3d>
            </p:spPr>
          </p:pic>
          <p:pic>
            <p:nvPicPr>
              <p:cNvPr id="97" name="Slika 96"/>
              <p:cNvPicPr>
                <a:picLocks noChangeAspect="1"/>
              </p:cNvPicPr>
              <p:nvPr/>
            </p:nvPicPr>
            <p:blipFill>
              <a:blip r:embed="rId2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69677" y="2740926"/>
                <a:ext cx="1905000" cy="1905000"/>
              </a:xfrm>
              <a:prstGeom prst="rect">
                <a:avLst/>
              </a:prstGeom>
              <a:ln w="127000" cap="rnd">
                <a:solidFill>
                  <a:srgbClr val="FFFFFF"/>
                </a:solidFill>
              </a:ln>
              <a:effectLst>
                <a:outerShdw blurRad="76200" dist="95250" dir="10500000" sx="97000" sy="23000" kx="900000" algn="br" rotWithShape="0">
                  <a:srgbClr val="000000">
                    <a:alpha val="20000"/>
                  </a:srgbClr>
                </a:outerShdw>
              </a:effectLst>
              <a:scene3d>
                <a:camera prst="orthographicFront"/>
                <a:lightRig rig="twoPt" dir="t">
                  <a:rot lat="0" lon="0" rev="7800000"/>
                </a:lightRig>
              </a:scene3d>
              <a:sp3d contourW="6350">
                <a:bevelT w="50800" h="16510"/>
                <a:contourClr>
                  <a:srgbClr val="C0C0C0"/>
                </a:contourClr>
              </a:sp3d>
            </p:spPr>
          </p:pic>
        </p:grpSp>
      </p:grpSp>
    </p:spTree>
    <p:extLst>
      <p:ext uri="{BB962C8B-B14F-4D97-AF65-F5344CB8AC3E}">
        <p14:creationId xmlns:p14="http://schemas.microsoft.com/office/powerpoint/2010/main" val="2784284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560388" y="3317875"/>
            <a:ext cx="6165850" cy="127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sl-SI" alt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LETNO POROČILO 2016</a:t>
            </a:r>
            <a:endParaRPr lang="en-GB" alt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60388" y="1365250"/>
            <a:ext cx="6165850" cy="1277938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sl-SI" alt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Izvajanje Operativnega programa za programsko obdobje 2014–2020 za cilj „naložbe za rast in delovna mesta„ </a:t>
            </a:r>
            <a:r>
              <a:rPr lang="en-US" alt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alt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388" name="Picture 2" descr="G:\SVRK\CGP SVRK\CGP EKP 2014 - 2020\Logotipi_EKP barvni\strukturni_in_investicijski_skladi\Logo_EKP_strukturni_in_investicijski_skladi_SL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525" y="4986338"/>
            <a:ext cx="3343275" cy="161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14" descr="c¦îebel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713" y="2946400"/>
            <a:ext cx="39687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 descr="gepar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800" y="2911475"/>
            <a:ext cx="5699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10" descr="konj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3113" y="2798763"/>
            <a:ext cx="550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5" descr="pajek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713" y="3416300"/>
            <a:ext cx="407987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9" descr="kenguru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075" y="3343275"/>
            <a:ext cx="417513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4" name="Picture 13" descr="mravlj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5350" y="3956050"/>
            <a:ext cx="3048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5" name="Picture 12" descr="z¦îelva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0" y="3384550"/>
            <a:ext cx="373063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6" name="Picture 7" descr="kameleon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6238" y="3954463"/>
            <a:ext cx="419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7" name="Picture 8" descr="medved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263" y="3957638"/>
            <a:ext cx="490537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8" name="Rectangle 15"/>
          <p:cNvSpPr>
            <a:spLocks noChangeArrowheads="1"/>
          </p:cNvSpPr>
          <p:nvPr/>
        </p:nvSpPr>
        <p:spPr bwMode="auto">
          <a:xfrm>
            <a:off x="1296988" y="33877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tabLst>
                <a:tab pos="1212850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685800" indent="-228600">
              <a:spcBef>
                <a:spcPct val="20000"/>
              </a:spcBef>
              <a:buFont typeface="Arial" charset="0"/>
              <a:buChar char="–"/>
              <a:tabLst>
                <a:tab pos="1212850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tabLst>
                <a:tab pos="1212850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tabLst>
                <a:tab pos="121285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tabLst>
                <a:tab pos="121285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121285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121285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121285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121285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>
              <a:spcBef>
                <a:spcPct val="0"/>
              </a:spcBef>
              <a:buFontTx/>
              <a:buNone/>
            </a:pPr>
            <a:endParaRPr lang="sl-SI" altLang="sl-SI" sz="1800"/>
          </a:p>
        </p:txBody>
      </p:sp>
      <p:grpSp>
        <p:nvGrpSpPr>
          <p:cNvPr id="16399" name="Skupina 4"/>
          <p:cNvGrpSpPr>
            <a:grpSpLocks/>
          </p:cNvGrpSpPr>
          <p:nvPr/>
        </p:nvGrpSpPr>
        <p:grpSpPr bwMode="auto">
          <a:xfrm>
            <a:off x="3006725" y="4641850"/>
            <a:ext cx="1719263" cy="1544638"/>
            <a:chOff x="6107111" y="2950961"/>
            <a:chExt cx="1718629" cy="1544807"/>
          </a:xfrm>
        </p:grpSpPr>
        <p:pic>
          <p:nvPicPr>
            <p:cNvPr id="16410" name="Picture 14" descr="c¦îebela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111" y="3099475"/>
              <a:ext cx="397248" cy="360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11" name="Picture 6" descr="gepar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9929" y="3063240"/>
              <a:ext cx="570342" cy="286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12" name="Picture 10" descr="konj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5830" y="2950961"/>
              <a:ext cx="549910" cy="457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13" name="Picture 5" descr="pajek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111" y="3568402"/>
              <a:ext cx="407987" cy="3497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14" name="Picture 9" descr="kenguru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0839" y="3495568"/>
              <a:ext cx="417830" cy="417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15" name="Picture 13" descr="mravlja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7276" y="4107657"/>
              <a:ext cx="304800" cy="388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16" name="Picture 12" descr="z¦îelva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59649" y="3536950"/>
              <a:ext cx="372427" cy="38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17" name="Picture 7" descr="kameleon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8638" y="4106694"/>
              <a:ext cx="419099" cy="370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18" name="Picture 8" descr="medved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0046" y="4109721"/>
              <a:ext cx="489883" cy="327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400" name="Skupina 26"/>
          <p:cNvGrpSpPr>
            <a:grpSpLocks/>
          </p:cNvGrpSpPr>
          <p:nvPr/>
        </p:nvGrpSpPr>
        <p:grpSpPr bwMode="auto">
          <a:xfrm>
            <a:off x="1047750" y="4708525"/>
            <a:ext cx="1717675" cy="1544638"/>
            <a:chOff x="6107111" y="2950961"/>
            <a:chExt cx="1718629" cy="1544807"/>
          </a:xfrm>
        </p:grpSpPr>
        <p:pic>
          <p:nvPicPr>
            <p:cNvPr id="16401" name="Picture 14" descr="c¦îebela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111" y="3099475"/>
              <a:ext cx="397248" cy="360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02" name="Picture 6" descr="gepar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9929" y="3063240"/>
              <a:ext cx="570342" cy="286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03" name="Picture 10" descr="konj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5830" y="2950961"/>
              <a:ext cx="549910" cy="457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04" name="Picture 5" descr="pajek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111" y="3568402"/>
              <a:ext cx="407987" cy="3497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05" name="Picture 9" descr="kenguru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0839" y="3495568"/>
              <a:ext cx="417830" cy="417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06" name="Picture 13" descr="mravlja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7276" y="4107657"/>
              <a:ext cx="304800" cy="388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07" name="Picture 12" descr="z¦îelva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59649" y="3536950"/>
              <a:ext cx="372427" cy="38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08" name="Picture 7" descr="kameleon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8638" y="4106694"/>
              <a:ext cx="419099" cy="370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09" name="Picture 8" descr="medved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0046" y="4109721"/>
              <a:ext cx="489883" cy="327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657225" y="647700"/>
            <a:ext cx="67532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sl-SI" altLang="en-US" sz="3600" b="1" dirty="0"/>
              <a:t>POUDARKI  IZVAJANJA V </a:t>
            </a:r>
            <a:r>
              <a:rPr lang="sl-SI" altLang="en-US" sz="3600" b="1" dirty="0" smtClean="0"/>
              <a:t>2016 </a:t>
            </a:r>
            <a:endParaRPr lang="en-US" altLang="sl-SI" sz="3600" b="1" dirty="0"/>
          </a:p>
        </p:txBody>
      </p:sp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571500" y="1514475"/>
            <a:ext cx="8058150" cy="429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85750" lvl="1" eaLnBrk="0" hangingPunct="0">
              <a:lnSpc>
                <a:spcPct val="20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sl-SI" sz="2400" b="1" dirty="0"/>
              <a:t>izpolnjene vse splošne in tematske predhodne pogojenosti </a:t>
            </a:r>
          </a:p>
          <a:p>
            <a:pPr marL="285750" lvl="1" eaLnBrk="0" hangingPunct="0">
              <a:lnSpc>
                <a:spcPct val="20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sl-SI" sz="2400" b="1" dirty="0"/>
              <a:t>uspešno zaključena akreditacija sistema s strani </a:t>
            </a:r>
            <a:r>
              <a:rPr lang="sl-SI" sz="2400" b="1" dirty="0" smtClean="0"/>
              <a:t>EK</a:t>
            </a:r>
            <a:endParaRPr lang="sl-SI" sz="2400" b="1" dirty="0"/>
          </a:p>
          <a:p>
            <a:pPr marL="285750" lvl="1" eaLnBrk="0" hangingPunct="0">
              <a:lnSpc>
                <a:spcPct val="20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sl-SI" sz="2400" b="1" dirty="0" smtClean="0"/>
              <a:t>omogočena povračila </a:t>
            </a:r>
            <a:r>
              <a:rPr lang="sl-SI" sz="2400" b="1" dirty="0"/>
              <a:t>sredstev iz proračuna EU</a:t>
            </a:r>
          </a:p>
          <a:p>
            <a:pPr marL="285750" lvl="1" eaLnBrk="0" hangingPunct="0">
              <a:lnSpc>
                <a:spcPct val="20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sl-SI" sz="2400" b="1" dirty="0"/>
              <a:t>dodeljenih 27,5% razpoložljivih sredstev</a:t>
            </a:r>
          </a:p>
          <a:p>
            <a:pPr marL="285750" lvl="1" eaLnBrk="0" hangingPunct="0">
              <a:lnSpc>
                <a:spcPct val="20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sl-SI" sz="2400" b="1" dirty="0"/>
              <a:t>izplačanih 3,6%  razpoložljivih </a:t>
            </a:r>
            <a:r>
              <a:rPr lang="sl-SI" sz="2400" b="1" dirty="0" smtClean="0"/>
              <a:t>sredstev</a:t>
            </a:r>
            <a:endParaRPr lang="sl-SI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657225" y="647700"/>
            <a:ext cx="801052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l-SI" altLang="en-US" b="1" dirty="0"/>
              <a:t>IZVAJANJE PREDNOSTNIH OSI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sl-SI" altLang="en-US" b="1" dirty="0"/>
              <a:t>do konca </a:t>
            </a:r>
            <a:r>
              <a:rPr lang="sl-SI" altLang="en-US" b="1" dirty="0" smtClean="0"/>
              <a:t>2016 – ODLOČITVE</a:t>
            </a:r>
            <a:endParaRPr lang="en-US" altLang="sl-SI" sz="2000" dirty="0"/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860" y="2477714"/>
            <a:ext cx="6577648" cy="3326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ravokotnik 5"/>
          <p:cNvSpPr/>
          <p:nvPr/>
        </p:nvSpPr>
        <p:spPr>
          <a:xfrm>
            <a:off x="3321625" y="1900856"/>
            <a:ext cx="25007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hangingPunct="0"/>
            <a:r>
              <a:rPr lang="sl-SI" altLang="sl-SI" b="1" dirty="0">
                <a:ea typeface="Times New Roman" pitchFamily="18" charset="0"/>
                <a:cs typeface="Arial" pitchFamily="34" charset="0"/>
              </a:rPr>
              <a:t>SKUPAJ </a:t>
            </a:r>
            <a:r>
              <a:rPr lang="sl-SI" altLang="sl-SI" b="1" dirty="0" smtClean="0">
                <a:ea typeface="Times New Roman" pitchFamily="18" charset="0"/>
                <a:cs typeface="Arial" pitchFamily="34" charset="0"/>
              </a:rPr>
              <a:t>162 ODLOČITEV </a:t>
            </a:r>
            <a:endParaRPr lang="sl-SI" altLang="sl-SI" sz="800" dirty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657225" y="647700"/>
            <a:ext cx="801052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l-SI" altLang="en-US" b="1" dirty="0" smtClean="0"/>
              <a:t>IZVAJANJE PREDNOSTNIH OSI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sl-SI" altLang="en-US" b="1" dirty="0" smtClean="0"/>
              <a:t>do konca 2016 – ODLOČITVE     </a:t>
            </a:r>
            <a:endParaRPr lang="en-US" altLang="sl-SI" b="1" dirty="0"/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0930809"/>
              </p:ext>
            </p:extLst>
          </p:nvPr>
        </p:nvGraphicFramePr>
        <p:xfrm>
          <a:off x="861060" y="1905650"/>
          <a:ext cx="8229600" cy="50376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29600"/>
              </a:tblGrid>
              <a:tr h="3435617">
                <a:tc>
                  <a:txBody>
                    <a:bodyPr/>
                    <a:lstStyle/>
                    <a:p>
                      <a:pPr marL="0" marR="0" lvl="1" indent="0" algn="l" defTabSz="914400" rtl="0" eaLnBrk="0" fontAlgn="base" latinLnBrk="0" hangingPunct="0">
                        <a:lnSpc>
                          <a:spcPct val="2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sl-SI" altLang="sl-SI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Arial" charset="0"/>
                        </a:rPr>
                        <a:t>SKUPAJ 162 ODLOČITEV </a:t>
                      </a:r>
                    </a:p>
                    <a:p>
                      <a:pPr marL="342900" lvl="1" indent="-342900" algn="l" rtl="0" eaLnBrk="0" fontAlgn="base" hangingPunct="0">
                        <a:lnSpc>
                          <a:spcPct val="2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sl-SI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Arial" charset="0"/>
                        </a:rPr>
                        <a:t>46 </a:t>
                      </a:r>
                      <a:r>
                        <a:rPr lang="sl-SI" sz="2000" b="1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Arial" charset="0"/>
                        </a:rPr>
                        <a:t>javnih razpisov </a:t>
                      </a:r>
                      <a:r>
                        <a:rPr lang="sl-SI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Arial" charset="0"/>
                        </a:rPr>
                        <a:t>    </a:t>
                      </a:r>
                      <a:r>
                        <a:rPr lang="sl-SI" sz="2000" b="1" i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Arial" charset="0"/>
                        </a:rPr>
                        <a:t>(234,4 mio evrov </a:t>
                      </a:r>
                      <a:r>
                        <a:rPr lang="sl-SI" sz="2000" b="1" i="1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Arial" charset="0"/>
                        </a:rPr>
                        <a:t>EU </a:t>
                      </a:r>
                      <a:r>
                        <a:rPr lang="sl-SI" sz="2000" b="1" i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Arial" charset="0"/>
                        </a:rPr>
                        <a:t>dela) </a:t>
                      </a:r>
                      <a:endParaRPr lang="sl-SI" sz="2000" b="1" i="1" kern="1200" dirty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Arial" charset="0"/>
                      </a:endParaRPr>
                    </a:p>
                    <a:p>
                      <a:pPr marL="342900" lvl="1" indent="-342900" algn="l" rtl="0" eaLnBrk="0" fontAlgn="base" hangingPunct="0">
                        <a:lnSpc>
                          <a:spcPct val="2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sl-SI" sz="2000" b="1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Arial" charset="0"/>
                        </a:rPr>
                        <a:t>18 NPO-programov </a:t>
                      </a:r>
                      <a:r>
                        <a:rPr lang="sl-SI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Arial" charset="0"/>
                        </a:rPr>
                        <a:t>  </a:t>
                      </a:r>
                      <a:r>
                        <a:rPr lang="sl-SI" sz="2000" b="1" i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Arial" charset="0"/>
                        </a:rPr>
                        <a:t>(120,2 </a:t>
                      </a:r>
                      <a:r>
                        <a:rPr lang="sl-SI" sz="2000" b="1" i="1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Arial" charset="0"/>
                        </a:rPr>
                        <a:t>mio evrov EU </a:t>
                      </a:r>
                      <a:r>
                        <a:rPr lang="sl-SI" sz="2000" b="1" i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Arial" charset="0"/>
                        </a:rPr>
                        <a:t>dela) </a:t>
                      </a:r>
                      <a:endParaRPr lang="sl-SI" sz="2000" b="1" i="1" kern="1200" dirty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Arial" charset="0"/>
                      </a:endParaRPr>
                    </a:p>
                    <a:p>
                      <a:pPr marL="342900" lvl="1" indent="-342900" algn="l" rtl="0" eaLnBrk="0" fontAlgn="base" hangingPunct="0">
                        <a:lnSpc>
                          <a:spcPct val="2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sl-SI" sz="2000" b="1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Arial" charset="0"/>
                        </a:rPr>
                        <a:t>61 NPO-operacij </a:t>
                      </a:r>
                      <a:r>
                        <a:rPr lang="sl-SI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Arial" charset="0"/>
                        </a:rPr>
                        <a:t>        </a:t>
                      </a:r>
                      <a:r>
                        <a:rPr lang="sl-SI" sz="2000" b="1" i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Arial" charset="0"/>
                        </a:rPr>
                        <a:t>(462,1 </a:t>
                      </a:r>
                      <a:r>
                        <a:rPr lang="sl-SI" sz="2000" b="1" i="1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Arial" charset="0"/>
                        </a:rPr>
                        <a:t>mio evrov EU </a:t>
                      </a:r>
                      <a:r>
                        <a:rPr lang="sl-SI" sz="2000" b="1" i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Arial" charset="0"/>
                        </a:rPr>
                        <a:t>dela) </a:t>
                      </a:r>
                      <a:r>
                        <a:rPr lang="sl-SI" sz="1400" b="1" i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Arial" charset="0"/>
                        </a:rPr>
                        <a:t>(</a:t>
                      </a:r>
                      <a:r>
                        <a:rPr lang="sl-SI" sz="1400" b="1" i="1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Arial" charset="0"/>
                        </a:rPr>
                        <a:t>od tega 18 za tehnično pomoč)</a:t>
                      </a:r>
                    </a:p>
                    <a:p>
                      <a:pPr marL="342900" lvl="1" indent="-342900" algn="l" rtl="0" eaLnBrk="0" fontAlgn="base" hangingPunct="0">
                        <a:lnSpc>
                          <a:spcPct val="2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sl-SI" sz="2000" b="1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Arial" charset="0"/>
                        </a:rPr>
                        <a:t>37 odločitev o podpori za strategije lokalnega razvoja za posamezne lokalne akcijske skupine </a:t>
                      </a:r>
                      <a:r>
                        <a:rPr lang="sl-SI" sz="20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Arial" charset="0"/>
                        </a:rPr>
                        <a:t>   </a:t>
                      </a:r>
                      <a:r>
                        <a:rPr lang="sl-SI" sz="2000" b="1" i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Arial" charset="0"/>
                        </a:rPr>
                        <a:t>(24,3 </a:t>
                      </a:r>
                      <a:r>
                        <a:rPr lang="sl-SI" sz="2000" b="1" i="1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Arial" charset="0"/>
                        </a:rPr>
                        <a:t>mio evrov EU </a:t>
                      </a:r>
                      <a:r>
                        <a:rPr lang="sl-SI" sz="2000" b="1" i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Arial" charset="0"/>
                        </a:rPr>
                        <a:t>dela)</a:t>
                      </a:r>
                      <a:endParaRPr lang="sl-SI" sz="2000" b="1" i="1" kern="1200" dirty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marL="89535" marR="89535" marT="0" marB="0">
                    <a:noFill/>
                  </a:tcPr>
                </a:tc>
              </a:tr>
              <a:tr h="872094">
                <a:tc>
                  <a:txBody>
                    <a:bodyPr/>
                    <a:lstStyle/>
                    <a:p>
                      <a:pPr marL="0" lvl="1" indent="0" algn="l" rtl="0" eaLnBrk="0" fontAlgn="base" hangingPunct="0">
                        <a:lnSpc>
                          <a:spcPct val="2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None/>
                      </a:pPr>
                      <a:endParaRPr lang="sl-SI" sz="2000" b="1" kern="1200" dirty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marL="89535" marR="89535" marT="0" marB="0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584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Box 1"/>
          <p:cNvSpPr txBox="1">
            <a:spLocks noChangeArrowheads="1"/>
          </p:cNvSpPr>
          <p:nvPr/>
        </p:nvSpPr>
        <p:spPr bwMode="auto">
          <a:xfrm>
            <a:off x="731838" y="355600"/>
            <a:ext cx="675322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l-SI" altLang="en-US" sz="2800" b="1" dirty="0"/>
              <a:t>IZVAJANJE PREDNOSTNIH OSI do konca </a:t>
            </a:r>
            <a:r>
              <a:rPr lang="sl-SI" altLang="en-US" sz="2800" b="1" dirty="0" smtClean="0"/>
              <a:t>2016</a:t>
            </a:r>
            <a:endParaRPr lang="sl-SI" altLang="en-US" sz="2800" b="1" dirty="0"/>
          </a:p>
          <a:p>
            <a:pPr>
              <a:spcBef>
                <a:spcPct val="0"/>
              </a:spcBef>
              <a:buFontTx/>
              <a:buNone/>
            </a:pPr>
            <a:r>
              <a:rPr lang="sl-SI" altLang="en-US" sz="2400" b="1" dirty="0"/>
              <a:t>– FINANČNA </a:t>
            </a:r>
            <a:r>
              <a:rPr lang="sl-SI" altLang="en-US" sz="2400" b="1" dirty="0" smtClean="0"/>
              <a:t>REALIZACIJA PO SKLADIH</a:t>
            </a:r>
            <a:endParaRPr lang="en-US" altLang="sl-SI" sz="2400" b="1" dirty="0"/>
          </a:p>
        </p:txBody>
      </p:sp>
      <p:sp>
        <p:nvSpPr>
          <p:cNvPr id="25604" name="PoljeZBesedilom 3"/>
          <p:cNvSpPr txBox="1">
            <a:spLocks noChangeArrowheads="1"/>
          </p:cNvSpPr>
          <p:nvPr/>
        </p:nvSpPr>
        <p:spPr bwMode="auto">
          <a:xfrm>
            <a:off x="552450" y="3357563"/>
            <a:ext cx="552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l-SI" altLang="sl-SI" sz="1800"/>
              <a:t>PO</a:t>
            </a: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1531620"/>
            <a:ext cx="8258974" cy="496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Box 1"/>
          <p:cNvSpPr txBox="1">
            <a:spLocks noChangeArrowheads="1"/>
          </p:cNvSpPr>
          <p:nvPr/>
        </p:nvSpPr>
        <p:spPr bwMode="auto">
          <a:xfrm>
            <a:off x="731838" y="355600"/>
            <a:ext cx="675322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l-SI" altLang="en-US" sz="2800" b="1" dirty="0"/>
              <a:t>IZVAJANJE PREDNOSTNIH OSI do konca </a:t>
            </a:r>
            <a:r>
              <a:rPr lang="sl-SI" altLang="en-US" sz="2800" b="1" dirty="0" smtClean="0"/>
              <a:t>2016</a:t>
            </a:r>
            <a:endParaRPr lang="sl-SI" altLang="en-US" sz="2800" b="1" dirty="0"/>
          </a:p>
          <a:p>
            <a:pPr>
              <a:spcBef>
                <a:spcPct val="0"/>
              </a:spcBef>
              <a:buFontTx/>
              <a:buNone/>
            </a:pPr>
            <a:r>
              <a:rPr lang="sl-SI" altLang="en-US" sz="2400" b="1" dirty="0"/>
              <a:t>– FINANČNA </a:t>
            </a:r>
            <a:r>
              <a:rPr lang="sl-SI" altLang="en-US" sz="2400" b="1" dirty="0" smtClean="0"/>
              <a:t>REALIZACIJA PO REGIJAH</a:t>
            </a:r>
            <a:endParaRPr lang="en-US" altLang="sl-SI" sz="2400" b="1" dirty="0"/>
          </a:p>
        </p:txBody>
      </p:sp>
      <p:sp>
        <p:nvSpPr>
          <p:cNvPr id="25604" name="PoljeZBesedilom 3"/>
          <p:cNvSpPr txBox="1">
            <a:spLocks noChangeArrowheads="1"/>
          </p:cNvSpPr>
          <p:nvPr/>
        </p:nvSpPr>
        <p:spPr bwMode="auto">
          <a:xfrm>
            <a:off x="552450" y="3357563"/>
            <a:ext cx="552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l-SI" altLang="sl-SI" sz="1800"/>
              <a:t>PO</a:t>
            </a: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pic>
        <p:nvPicPr>
          <p:cNvPr id="11468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1424940"/>
            <a:ext cx="8230132" cy="4953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97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Box 1"/>
          <p:cNvSpPr txBox="1">
            <a:spLocks noChangeArrowheads="1"/>
          </p:cNvSpPr>
          <p:nvPr/>
        </p:nvSpPr>
        <p:spPr bwMode="auto">
          <a:xfrm>
            <a:off x="731838" y="355600"/>
            <a:ext cx="675322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l-SI" altLang="en-US" sz="2800" b="1" dirty="0"/>
              <a:t>IZVAJANJE PREDNOSTNIH OSI do konca </a:t>
            </a:r>
            <a:r>
              <a:rPr lang="sl-SI" altLang="en-US" sz="2800" b="1" dirty="0" smtClean="0"/>
              <a:t>2016</a:t>
            </a:r>
            <a:endParaRPr lang="sl-SI" altLang="en-US" sz="2800" b="1" dirty="0"/>
          </a:p>
          <a:p>
            <a:pPr>
              <a:spcBef>
                <a:spcPct val="0"/>
              </a:spcBef>
              <a:buFontTx/>
              <a:buNone/>
            </a:pPr>
            <a:r>
              <a:rPr lang="sl-SI" altLang="en-US" sz="2400" b="1" dirty="0"/>
              <a:t>– FINANČNA </a:t>
            </a:r>
            <a:r>
              <a:rPr lang="sl-SI" altLang="en-US" sz="2400" b="1" dirty="0" smtClean="0"/>
              <a:t>REALIZACIJA PO PREDNOSTNIH OSEH</a:t>
            </a:r>
            <a:endParaRPr lang="en-US" altLang="sl-SI" sz="2400" b="1" dirty="0"/>
          </a:p>
        </p:txBody>
      </p:sp>
      <p:sp>
        <p:nvSpPr>
          <p:cNvPr id="25604" name="PoljeZBesedilom 3"/>
          <p:cNvSpPr txBox="1">
            <a:spLocks noChangeArrowheads="1"/>
          </p:cNvSpPr>
          <p:nvPr/>
        </p:nvSpPr>
        <p:spPr bwMode="auto">
          <a:xfrm>
            <a:off x="552450" y="3357563"/>
            <a:ext cx="552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l-SI" altLang="sl-SI" sz="1800"/>
              <a:t>PO</a:t>
            </a: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pic>
        <p:nvPicPr>
          <p:cNvPr id="11673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1836420"/>
            <a:ext cx="7960264" cy="3903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85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1"/>
          <p:cNvSpPr txBox="1">
            <a:spLocks noChangeArrowheads="1"/>
          </p:cNvSpPr>
          <p:nvPr/>
        </p:nvSpPr>
        <p:spPr bwMode="auto">
          <a:xfrm>
            <a:off x="657225" y="647700"/>
            <a:ext cx="711517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sl-SI" altLang="sl-SI" sz="3600" b="1" dirty="0" smtClean="0"/>
              <a:t>KAZALNIKI </a:t>
            </a:r>
            <a:r>
              <a:rPr lang="en-US" sz="3600" b="1" dirty="0" smtClean="0"/>
              <a:t>UČINKOV Z NAJVIŠJIM PRIRASTOM</a:t>
            </a:r>
            <a:r>
              <a:rPr lang="sl-SI" sz="3600" b="1" dirty="0" smtClean="0"/>
              <a:t> DO 31.12.2017		- 1</a:t>
            </a:r>
            <a:endParaRPr lang="sl-SI" altLang="sl-SI" sz="3600" b="1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0523789"/>
              </p:ext>
            </p:extLst>
          </p:nvPr>
        </p:nvGraphicFramePr>
        <p:xfrm>
          <a:off x="657223" y="1996440"/>
          <a:ext cx="8098156" cy="4625341"/>
        </p:xfrm>
        <a:graphic>
          <a:graphicData uri="http://schemas.openxmlformats.org/drawingml/2006/table">
            <a:tbl>
              <a:tblPr firstRow="1" firstCol="1" bandRow="1">
                <a:tableStyleId>{5202B0CA-FC54-4496-8BCA-5EF66A818D29}</a:tableStyleId>
              </a:tblPr>
              <a:tblGrid>
                <a:gridCol w="934032"/>
                <a:gridCol w="4092409"/>
                <a:gridCol w="1023905"/>
                <a:gridCol w="1023905"/>
                <a:gridCol w="1023905"/>
              </a:tblGrid>
              <a:tr h="925068">
                <a:tc>
                  <a:txBody>
                    <a:bodyPr/>
                    <a:lstStyle/>
                    <a:p>
                      <a:r>
                        <a:rPr lang="sl-SI" sz="1600" dirty="0">
                          <a:effectLst/>
                        </a:rPr>
                        <a:t>Šifra kazalnika</a:t>
                      </a:r>
                      <a:endParaRPr lang="sl-SI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1600" dirty="0">
                          <a:effectLst/>
                        </a:rPr>
                        <a:t>Naziv kazalnika</a:t>
                      </a:r>
                      <a:endParaRPr lang="sl-SI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1600" dirty="0">
                          <a:effectLst/>
                        </a:rPr>
                        <a:t>Regija</a:t>
                      </a:r>
                      <a:endParaRPr lang="sl-SI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1600" dirty="0">
                          <a:effectLst/>
                        </a:rPr>
                        <a:t>Dosežena vrednost v 2016</a:t>
                      </a:r>
                      <a:endParaRPr lang="sl-SI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1600" dirty="0">
                          <a:effectLst/>
                        </a:rPr>
                        <a:t>Doseganje ciljne vrednost</a:t>
                      </a:r>
                      <a:endParaRPr lang="sl-SI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</a:tr>
              <a:tr h="672777">
                <a:tc>
                  <a:txBody>
                    <a:bodyPr/>
                    <a:lstStyle/>
                    <a:p>
                      <a:pPr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4.14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 dirty="0">
                          <a:effectLst/>
                        </a:rPr>
                        <a:t>Število celostnih prometnih strategij v izvajanju (število)</a:t>
                      </a:r>
                      <a:endParaRPr lang="sl-SI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Celotna SLO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 dirty="0">
                          <a:effectLst/>
                        </a:rPr>
                        <a:t>62</a:t>
                      </a:r>
                      <a:endParaRPr lang="sl-SI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207%*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</a:tr>
              <a:tr h="1009165">
                <a:tc>
                  <a:txBody>
                    <a:bodyPr/>
                    <a:lstStyle/>
                    <a:p>
                      <a:pPr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8.22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Dolgotrajno brezposelni – vključeni v program zaposlovanja v okviru operacije Prvi izziv  - Pobuda za zaposlovanje mladih (število)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Manj razvite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 dirty="0">
                          <a:effectLst/>
                        </a:rPr>
                        <a:t>1.235</a:t>
                      </a:r>
                      <a:endParaRPr lang="sl-SI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177%*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</a:tr>
              <a:tr h="672777">
                <a:tc>
                  <a:txBody>
                    <a:bodyPr/>
                    <a:lstStyle/>
                    <a:p>
                      <a:pPr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CO18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 dirty="0">
                          <a:effectLst/>
                        </a:rPr>
                        <a:t>Oskrba z vodo: Dodatni prebivalci, deležni boljše oskrbe z vodo (število)</a:t>
                      </a:r>
                      <a:endParaRPr lang="sl-SI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Celotna SLO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 dirty="0">
                          <a:effectLst/>
                        </a:rPr>
                        <a:t>204.735</a:t>
                      </a:r>
                      <a:endParaRPr lang="sl-SI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171%*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</a:tr>
              <a:tr h="672777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1600">
                          <a:effectLst/>
                        </a:rPr>
                        <a:t>CO13a</a:t>
                      </a:r>
                      <a:endParaRPr lang="sl-SI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Ceste: skupna dolžina novih cest, od tega: TEN-T (km)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Celotna SLO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 dirty="0">
                          <a:effectLst/>
                        </a:rPr>
                        <a:t>13,03</a:t>
                      </a:r>
                      <a:endParaRPr lang="sl-SI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100%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</a:tr>
              <a:tr h="672777">
                <a:tc>
                  <a:txBody>
                    <a:bodyPr/>
                    <a:lstStyle/>
                    <a:p>
                      <a:pPr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CO02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Produktivne naložbe: Število podjetij, ki prejmejo nepovratna sredstva (število)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>
                          <a:effectLst/>
                        </a:rPr>
                        <a:t>/</a:t>
                      </a:r>
                      <a:endParaRPr lang="sl-SI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 dirty="0">
                          <a:effectLst/>
                        </a:rPr>
                        <a:t>45</a:t>
                      </a:r>
                      <a:endParaRPr lang="sl-SI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sl-SI" sz="1600" dirty="0">
                          <a:effectLst/>
                        </a:rPr>
                        <a:t>45%</a:t>
                      </a:r>
                      <a:endParaRPr lang="sl-SI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5862</TotalTime>
  <Words>1902</Words>
  <Application>Microsoft Office PowerPoint</Application>
  <PresentationFormat>Diaprojekcija na zaslonu (4:3)</PresentationFormat>
  <Paragraphs>691</Paragraphs>
  <Slides>18</Slides>
  <Notes>18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18</vt:i4>
      </vt:variant>
    </vt:vector>
  </HeadingPairs>
  <TitlesOfParts>
    <vt:vector size="19" baseType="lpstr">
      <vt:lpstr>Officeova tema</vt:lpstr>
      <vt:lpstr>Izvajanje Operativnega programa za programsko obdobje 2014–2020 za cilj „naložbe za rast in delovna mesta„  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Mitja Ribic</dc:creator>
  <cp:lastModifiedBy>SKS</cp:lastModifiedBy>
  <cp:revision>188</cp:revision>
  <cp:lastPrinted>2016-05-18T14:37:24Z</cp:lastPrinted>
  <dcterms:created xsi:type="dcterms:W3CDTF">2015-02-26T08:26:11Z</dcterms:created>
  <dcterms:modified xsi:type="dcterms:W3CDTF">2017-06-12T07:08:44Z</dcterms:modified>
</cp:coreProperties>
</file>